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81557F-CCC1-4B3B-AC3B-BDE6839F93B8}" v="21" dt="2023-06-07T12:29:53.091"/>
    <p1510:client id="{631F94D2-1387-49E4-9333-70C79B76D33B}" v="108" dt="2023-06-07T11:24:45.266"/>
    <p1510:client id="{A4C41DA8-C1BC-420F-A520-A9C67BACA2EB}" v="258" dt="2023-06-13T09:22:27.7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61" d="100"/>
          <a:sy n="61" d="100"/>
        </p:scale>
        <p:origin x="84"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Tuesday, June 13, 2023</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124388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Tuesday, June 13, 2023</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83043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Tuesday, June 13, 2023</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133943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Tuesday, June 13, 2023</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182514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Tuesday, June 13, 2023</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5622926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Tuesday, June 13, 2023</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087351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Tuesday, June 13, 2023</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9264058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Tuesday, June 13, 2023</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233523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Tuesday, June 13, 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603024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Tuesday, June 13, 2023</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267598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Tuesday, June 13, 2023</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404564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fld id="{246CB39B-5F4C-4A7E-9BE3-AAFD45576D16}" type="datetime2">
              <a:rPr lang="en-US" smtClean="0"/>
              <a:t>Tuesday, June 13, 2023</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9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309634634"/>
      </p:ext>
    </p:extLst>
  </p:cSld>
  <p:clrMap bg1="dk1" tx1="lt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997061E-3447-40AF-B361-EE5D7E3864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лавие 1"/>
          <p:cNvSpPr>
            <a:spLocks noGrp="1"/>
          </p:cNvSpPr>
          <p:nvPr>
            <p:ph type="ctrTitle"/>
          </p:nvPr>
        </p:nvSpPr>
        <p:spPr>
          <a:xfrm>
            <a:off x="5267325" y="860514"/>
            <a:ext cx="6373812" cy="2865168"/>
          </a:xfrm>
        </p:spPr>
        <p:txBody>
          <a:bodyPr anchor="b">
            <a:normAutofit/>
          </a:bodyPr>
          <a:lstStyle/>
          <a:p>
            <a:r>
              <a:rPr lang="bg-BG" sz="8000"/>
              <a:t>Курсов проект</a:t>
            </a:r>
          </a:p>
        </p:txBody>
      </p:sp>
      <p:sp>
        <p:nvSpPr>
          <p:cNvPr id="3" name="Подзаглавие 2"/>
          <p:cNvSpPr>
            <a:spLocks noGrp="1"/>
          </p:cNvSpPr>
          <p:nvPr>
            <p:ph type="subTitle" idx="1"/>
          </p:nvPr>
        </p:nvSpPr>
        <p:spPr>
          <a:xfrm>
            <a:off x="5267325" y="4542598"/>
            <a:ext cx="6373812" cy="1766128"/>
          </a:xfrm>
        </p:spPr>
        <p:txBody>
          <a:bodyPr vert="horz" wrap="square" lIns="0" tIns="0" rIns="0" bIns="0" rtlCol="0" anchor="t">
            <a:normAutofit/>
          </a:bodyPr>
          <a:lstStyle/>
          <a:p>
            <a:r>
              <a:rPr lang="bg-BG" sz="2600" b="1" dirty="0">
                <a:solidFill>
                  <a:schemeClr val="tx1">
                    <a:lumMod val="85000"/>
                  </a:schemeClr>
                </a:solidFill>
                <a:ea typeface="Source Sans Pro"/>
              </a:rPr>
              <a:t>Изготвен от Марк Петров, Цветомир </a:t>
            </a:r>
            <a:r>
              <a:rPr lang="bg-BG" sz="2600" b="1" dirty="0" err="1">
                <a:solidFill>
                  <a:schemeClr val="tx1">
                    <a:lumMod val="85000"/>
                  </a:schemeClr>
                </a:solidFill>
                <a:ea typeface="Source Sans Pro"/>
              </a:rPr>
              <a:t>Мичов</a:t>
            </a:r>
            <a:r>
              <a:rPr lang="bg-BG" sz="2600" b="1" dirty="0">
                <a:solidFill>
                  <a:schemeClr val="tx1">
                    <a:lumMod val="85000"/>
                  </a:schemeClr>
                </a:solidFill>
                <a:ea typeface="Source Sans Pro"/>
              </a:rPr>
              <a:t>, Дениз Милев, Мартин Стоименов</a:t>
            </a:r>
          </a:p>
        </p:txBody>
      </p:sp>
      <p:grpSp>
        <p:nvGrpSpPr>
          <p:cNvPr id="26" name="Group 25">
            <a:extLst>
              <a:ext uri="{FF2B5EF4-FFF2-40B4-BE49-F238E27FC236}">
                <a16:creationId xmlns:a16="http://schemas.microsoft.com/office/drawing/2014/main" id="{29852CF9-0BB2-4896-8B33-ADF9E59B49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16718" y="856763"/>
            <a:ext cx="1468514" cy="1521012"/>
            <a:chOff x="5236793" y="2432482"/>
            <a:chExt cx="1468514" cy="1521012"/>
          </a:xfrm>
        </p:grpSpPr>
        <p:sp>
          <p:nvSpPr>
            <p:cNvPr id="27" name="Freeform 5">
              <a:extLst>
                <a:ext uri="{FF2B5EF4-FFF2-40B4-BE49-F238E27FC236}">
                  <a16:creationId xmlns:a16="http://schemas.microsoft.com/office/drawing/2014/main" id="{E79CA92F-265C-4597-89CB-329767328B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463135" y="2432482"/>
              <a:ext cx="1242172" cy="729202"/>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Freeform 6">
              <a:extLst>
                <a:ext uri="{FF2B5EF4-FFF2-40B4-BE49-F238E27FC236}">
                  <a16:creationId xmlns:a16="http://schemas.microsoft.com/office/drawing/2014/main" id="{D9A45552-B7CA-4E93-939E-352BEBA71A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36793" y="2566400"/>
              <a:ext cx="611884" cy="1076550"/>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Freeform 8">
              <a:extLst>
                <a:ext uri="{FF2B5EF4-FFF2-40B4-BE49-F238E27FC236}">
                  <a16:creationId xmlns:a16="http://schemas.microsoft.com/office/drawing/2014/main" id="{8D7B6E7F-9785-434F-B05B-E972A1773D7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765469" y="2876944"/>
              <a:ext cx="630288" cy="1076550"/>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40000"/>
                    <a:lumOff val="60000"/>
                    <a:alpha val="60000"/>
                  </a:schemeClr>
                </a:gs>
              </a:gsLst>
              <a:lin ang="18000000" scaled="0"/>
              <a:tileRect/>
            </a:gradFill>
            <a:ln>
              <a:noFill/>
            </a:ln>
            <a:effectLst>
              <a:innerShdw blurRad="508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1" name="Oval 30">
            <a:extLst>
              <a:ext uri="{FF2B5EF4-FFF2-40B4-BE49-F238E27FC236}">
                <a16:creationId xmlns:a16="http://schemas.microsoft.com/office/drawing/2014/main" id="{9659A3D4-9896-4F11-9112-6C5E0390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45746" y="1659500"/>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3" name="Group 32">
            <a:extLst>
              <a:ext uri="{FF2B5EF4-FFF2-40B4-BE49-F238E27FC236}">
                <a16:creationId xmlns:a16="http://schemas.microsoft.com/office/drawing/2014/main" id="{50D25812-D4C9-48D5-8E64-65C4BB4218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50176" y="3037220"/>
            <a:ext cx="3960000" cy="2696065"/>
            <a:chOff x="3433290" y="8649159"/>
            <a:chExt cx="3960000" cy="2696065"/>
          </a:xfrm>
        </p:grpSpPr>
        <p:sp>
          <p:nvSpPr>
            <p:cNvPr id="34" name="Freeform: Shape 33">
              <a:extLst>
                <a:ext uri="{FF2B5EF4-FFF2-40B4-BE49-F238E27FC236}">
                  <a16:creationId xmlns:a16="http://schemas.microsoft.com/office/drawing/2014/main" id="{3F0EA802-54E3-4D3B-9253-112BE1342D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3685353" y="9468714"/>
              <a:ext cx="3707937" cy="1853969"/>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a:extLst>
                <a:ext uri="{FF2B5EF4-FFF2-40B4-BE49-F238E27FC236}">
                  <a16:creationId xmlns:a16="http://schemas.microsoft.com/office/drawing/2014/main" id="{57BBC533-5FA8-430D-837D-70DD9EC007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3565739" y="9180381"/>
              <a:ext cx="3707937" cy="216484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F56FEF69-54B2-43E1-84AA-F798608417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3792781" y="10251719"/>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7" name="Oval 36">
              <a:extLst>
                <a:ext uri="{FF2B5EF4-FFF2-40B4-BE49-F238E27FC236}">
                  <a16:creationId xmlns:a16="http://schemas.microsoft.com/office/drawing/2014/main" id="{598519AB-CAAE-4D25-8B45-03A802C877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754832" y="8289668"/>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17487301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1" name="Group 35">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37" name="Freeform: Shape 36">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2" name="Oval 37">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Oval 38">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Shape 39">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55" name="Rectangle 4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3DC828-02B6-0960-EA33-F0B4A17A7C40}"/>
              </a:ext>
            </a:extLst>
          </p:cNvPr>
          <p:cNvSpPr>
            <a:spLocks noGrp="1"/>
          </p:cNvSpPr>
          <p:nvPr>
            <p:ph type="title"/>
          </p:nvPr>
        </p:nvSpPr>
        <p:spPr>
          <a:xfrm>
            <a:off x="550864" y="549275"/>
            <a:ext cx="3565524" cy="1997855"/>
          </a:xfrm>
        </p:spPr>
        <p:txBody>
          <a:bodyPr vert="horz" wrap="square" lIns="0" tIns="0" rIns="0" bIns="0" rtlCol="0" anchor="b" anchorCtr="0">
            <a:normAutofit/>
          </a:bodyPr>
          <a:lstStyle/>
          <a:p>
            <a:r>
              <a:rPr lang="en-US" sz="4800" dirty="0"/>
              <a:t>Email-Contact Form</a:t>
            </a:r>
          </a:p>
        </p:txBody>
      </p:sp>
      <p:grpSp>
        <p:nvGrpSpPr>
          <p:cNvPr id="56" name="Group 43">
            <a:extLst>
              <a:ext uri="{FF2B5EF4-FFF2-40B4-BE49-F238E27FC236}">
                <a16:creationId xmlns:a16="http://schemas.microsoft.com/office/drawing/2014/main" id="{9F2D4ED5-DC78-4C88-97AA-483206C53E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70793" y="0"/>
            <a:ext cx="1468514" cy="1521012"/>
            <a:chOff x="5236793" y="2432482"/>
            <a:chExt cx="1468514" cy="1521012"/>
          </a:xfrm>
        </p:grpSpPr>
        <p:sp>
          <p:nvSpPr>
            <p:cNvPr id="45" name="Freeform 5">
              <a:extLst>
                <a:ext uri="{FF2B5EF4-FFF2-40B4-BE49-F238E27FC236}">
                  <a16:creationId xmlns:a16="http://schemas.microsoft.com/office/drawing/2014/main" id="{0DE0B65A-4839-40B2-BA92-1464FEADBA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463135" y="2432482"/>
              <a:ext cx="1242172" cy="729202"/>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6">
              <a:extLst>
                <a:ext uri="{FF2B5EF4-FFF2-40B4-BE49-F238E27FC236}">
                  <a16:creationId xmlns:a16="http://schemas.microsoft.com/office/drawing/2014/main" id="{842A0A68-39DD-4DA7-BAD5-63B9C13987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36793" y="2566400"/>
              <a:ext cx="611884" cy="1076550"/>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Freeform 8">
              <a:extLst>
                <a:ext uri="{FF2B5EF4-FFF2-40B4-BE49-F238E27FC236}">
                  <a16:creationId xmlns:a16="http://schemas.microsoft.com/office/drawing/2014/main" id="{21A69E50-7E10-45C3-B4F2-19DBA774849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765469" y="2876944"/>
              <a:ext cx="630288" cy="1076550"/>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40000"/>
                    <a:lumOff val="60000"/>
                    <a:alpha val="60000"/>
                  </a:schemeClr>
                </a:gs>
              </a:gsLst>
              <a:lin ang="18000000" scaled="0"/>
              <a:tileRect/>
            </a:gradFill>
            <a:ln>
              <a:noFill/>
            </a:ln>
            <a:effectLst>
              <a:innerShdw blurRad="508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7" name="Oval 48">
            <a:extLst>
              <a:ext uri="{FF2B5EF4-FFF2-40B4-BE49-F238E27FC236}">
                <a16:creationId xmlns:a16="http://schemas.microsoft.com/office/drawing/2014/main" id="{D166A8AB-8924-421C-BCED-B54DBC405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7897" y="5497189"/>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Text Placeholder 3">
            <a:extLst>
              <a:ext uri="{FF2B5EF4-FFF2-40B4-BE49-F238E27FC236}">
                <a16:creationId xmlns:a16="http://schemas.microsoft.com/office/drawing/2014/main" id="{E15AE705-EE70-DCE1-D1D5-4C04A7D99638}"/>
              </a:ext>
            </a:extLst>
          </p:cNvPr>
          <p:cNvSpPr>
            <a:spLocks noGrp="1"/>
          </p:cNvSpPr>
          <p:nvPr>
            <p:ph type="body" sz="half" idx="2"/>
          </p:nvPr>
        </p:nvSpPr>
        <p:spPr>
          <a:xfrm>
            <a:off x="550863" y="2677306"/>
            <a:ext cx="3565525" cy="3415519"/>
          </a:xfrm>
        </p:spPr>
        <p:txBody>
          <a:bodyPr vert="horz" wrap="square" lIns="0" tIns="0" rIns="0" bIns="0" rtlCol="0" anchor="t">
            <a:normAutofit/>
          </a:bodyPr>
          <a:lstStyle/>
          <a:p>
            <a:pPr indent="-228600">
              <a:lnSpc>
                <a:spcPct val="100000"/>
              </a:lnSpc>
              <a:buFont typeface="Arial" panose="020B0604020202020204" pitchFamily="34" charset="0"/>
              <a:buChar char="•"/>
            </a:pPr>
            <a:r>
              <a:rPr lang="en-US"/>
              <a:t>Следващият блок код представлява самата конфигурация и инициализация на Email.js: (function() { emailjs.init('FAbZ4XScMs-1h0mvk'); })(); Тук се извиква init() методът на обекта emailjs с параметър ключа за достъп до съответния Email.js акаунт. Този ключ трябва да бъде настроен на съответния акаунт от Email.js. Следващият блок код се изпълнява при зареждане на страницата (при събитието window.onload) и добавя обработчик на събитието submit на формата с идентификатор contact-form</a:t>
            </a:r>
          </a:p>
        </p:txBody>
      </p:sp>
      <p:pic>
        <p:nvPicPr>
          <p:cNvPr id="31" name="Picture 41" descr="Text&#10;&#10;Description automatically generated">
            <a:extLst>
              <a:ext uri="{FF2B5EF4-FFF2-40B4-BE49-F238E27FC236}">
                <a16:creationId xmlns:a16="http://schemas.microsoft.com/office/drawing/2014/main" id="{F9E76DF4-6F10-B7F7-CEEB-FB7205F1BD26}"/>
              </a:ext>
            </a:extLst>
          </p:cNvPr>
          <p:cNvPicPr>
            <a:picLocks noGrp="1" noChangeAspect="1"/>
          </p:cNvPicPr>
          <p:nvPr>
            <p:ph idx="1"/>
          </p:nvPr>
        </p:nvPicPr>
        <p:blipFill>
          <a:blip r:embed="rId2"/>
          <a:stretch>
            <a:fillRect/>
          </a:stretch>
        </p:blipFill>
        <p:spPr>
          <a:xfrm>
            <a:off x="4550900" y="1443734"/>
            <a:ext cx="7090237" cy="3970533"/>
          </a:xfrm>
          <a:custGeom>
            <a:avLst/>
            <a:gdLst/>
            <a:ahLst/>
            <a:cxnLst/>
            <a:rect l="l" t="t" r="r" b="b"/>
            <a:pathLst>
              <a:path w="7090237" h="5759451">
                <a:moveTo>
                  <a:pt x="0" y="0"/>
                </a:moveTo>
                <a:lnTo>
                  <a:pt x="7090237" y="0"/>
                </a:lnTo>
                <a:lnTo>
                  <a:pt x="7090237" y="5759451"/>
                </a:lnTo>
                <a:lnTo>
                  <a:pt x="0" y="5759451"/>
                </a:lnTo>
                <a:close/>
              </a:path>
            </a:pathLst>
          </a:custGeom>
        </p:spPr>
      </p:pic>
    </p:spTree>
    <p:extLst>
      <p:ext uri="{BB962C8B-B14F-4D97-AF65-F5344CB8AC3E}">
        <p14:creationId xmlns:p14="http://schemas.microsoft.com/office/powerpoint/2010/main" val="698923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0" name="Freeform: Shape 49">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1" name="Oval 51">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2" name="Oval 53">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73" name="Group 55">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57" name="Freeform: Shape 56">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Shape 57">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Oval 58">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0" name="Oval 59">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74" name="Rectangle 6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Картина 4">
            <a:extLst>
              <a:ext uri="{FF2B5EF4-FFF2-40B4-BE49-F238E27FC236}">
                <a16:creationId xmlns:a16="http://schemas.microsoft.com/office/drawing/2014/main" id="{6C875138-DB4E-4B45-AAB9-A904A31A1A12}"/>
              </a:ext>
            </a:extLst>
          </p:cNvPr>
          <p:cNvPicPr>
            <a:picLocks noChangeAspect="1"/>
          </p:cNvPicPr>
          <p:nvPr/>
        </p:nvPicPr>
        <p:blipFill rotWithShape="1">
          <a:blip r:embed="rId2"/>
          <a:srcRect t="9433" b="14553"/>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75" name="Rectangle 63">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лавие 1">
            <a:extLst>
              <a:ext uri="{FF2B5EF4-FFF2-40B4-BE49-F238E27FC236}">
                <a16:creationId xmlns:a16="http://schemas.microsoft.com/office/drawing/2014/main" id="{400437E5-1718-7B42-0F22-4FA210FF526F}"/>
              </a:ext>
            </a:extLst>
          </p:cNvPr>
          <p:cNvSpPr>
            <a:spLocks noGrp="1"/>
          </p:cNvSpPr>
          <p:nvPr>
            <p:ph type="title"/>
          </p:nvPr>
        </p:nvSpPr>
        <p:spPr>
          <a:xfrm>
            <a:off x="550863" y="549275"/>
            <a:ext cx="5437187" cy="2986234"/>
          </a:xfrm>
        </p:spPr>
        <p:txBody>
          <a:bodyPr vert="horz" wrap="square" lIns="0" tIns="0" rIns="0" bIns="0" rtlCol="0" anchor="b" anchorCtr="0">
            <a:normAutofit/>
          </a:bodyPr>
          <a:lstStyle/>
          <a:p>
            <a:r>
              <a:rPr lang="en-US" sz="7200" kern="1200" err="1">
                <a:latin typeface="+mj-lt"/>
                <a:ea typeface="+mj-ea"/>
                <a:cs typeface="+mj-cs"/>
              </a:rPr>
              <a:t>Архитектури</a:t>
            </a:r>
            <a:endParaRPr lang="en-US" sz="7200" kern="1200">
              <a:latin typeface="+mj-lt"/>
            </a:endParaRPr>
          </a:p>
        </p:txBody>
      </p:sp>
      <p:sp>
        <p:nvSpPr>
          <p:cNvPr id="3" name="Контейнер за съдържание 2">
            <a:extLst>
              <a:ext uri="{FF2B5EF4-FFF2-40B4-BE49-F238E27FC236}">
                <a16:creationId xmlns:a16="http://schemas.microsoft.com/office/drawing/2014/main" id="{B334785B-F2D6-4544-4AD7-FF9DE33C60E5}"/>
              </a:ext>
            </a:extLst>
          </p:cNvPr>
          <p:cNvSpPr>
            <a:spLocks noGrp="1"/>
          </p:cNvSpPr>
          <p:nvPr>
            <p:ph idx="1"/>
          </p:nvPr>
        </p:nvSpPr>
        <p:spPr>
          <a:xfrm>
            <a:off x="658187" y="4052990"/>
            <a:ext cx="5437187" cy="2265216"/>
          </a:xfrm>
        </p:spPr>
        <p:txBody>
          <a:bodyPr vert="horz" wrap="square" lIns="0" tIns="0" rIns="0" bIns="0" rtlCol="0" anchor="t">
            <a:normAutofit/>
          </a:bodyPr>
          <a:lstStyle/>
          <a:p>
            <a:pPr marL="0" indent="0">
              <a:lnSpc>
                <a:spcPct val="100000"/>
              </a:lnSpc>
              <a:buNone/>
            </a:pPr>
            <a:r>
              <a:rPr lang="en-US" sz="2400" kern="1200" dirty="0">
                <a:solidFill>
                  <a:schemeClr val="tx2"/>
                </a:solidFill>
                <a:latin typeface="+mn-lt"/>
                <a:ea typeface="+mn-ea"/>
                <a:cs typeface="+mn-cs"/>
              </a:rPr>
              <a:t>HTML, CSS, PHP, </a:t>
            </a:r>
            <a:r>
              <a:rPr lang="en-US" sz="2400" kern="1200" err="1">
                <a:solidFill>
                  <a:schemeClr val="tx2"/>
                </a:solidFill>
                <a:latin typeface="+mn-lt"/>
                <a:ea typeface="+mn-ea"/>
                <a:cs typeface="+mn-cs"/>
              </a:rPr>
              <a:t>EmailJS</a:t>
            </a:r>
            <a:r>
              <a:rPr lang="en-US" sz="2400" kern="1200" dirty="0">
                <a:solidFill>
                  <a:schemeClr val="tx2"/>
                </a:solidFill>
                <a:latin typeface="+mn-lt"/>
                <a:ea typeface="+mn-ea"/>
                <a:cs typeface="+mn-cs"/>
              </a:rPr>
              <a:t>, Java Script</a:t>
            </a:r>
            <a:endParaRPr lang="en-US" sz="2400" kern="1200" dirty="0">
              <a:solidFill>
                <a:schemeClr val="tx2"/>
              </a:solidFill>
              <a:latin typeface="+mn-lt"/>
              <a:ea typeface="Source Sans Pro"/>
            </a:endParaRPr>
          </a:p>
        </p:txBody>
      </p:sp>
    </p:spTree>
    <p:extLst>
      <p:ext uri="{BB962C8B-B14F-4D97-AF65-F5344CB8AC3E}">
        <p14:creationId xmlns:p14="http://schemas.microsoft.com/office/powerpoint/2010/main" val="86635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лавие 1">
            <a:extLst>
              <a:ext uri="{FF2B5EF4-FFF2-40B4-BE49-F238E27FC236}">
                <a16:creationId xmlns:a16="http://schemas.microsoft.com/office/drawing/2014/main" id="{943AEBC4-FB3E-3F42-19EA-6E5E0EC36EC8}"/>
              </a:ext>
            </a:extLst>
          </p:cNvPr>
          <p:cNvSpPr>
            <a:spLocks noGrp="1"/>
          </p:cNvSpPr>
          <p:nvPr>
            <p:ph type="title"/>
          </p:nvPr>
        </p:nvSpPr>
        <p:spPr>
          <a:xfrm>
            <a:off x="550864" y="478936"/>
            <a:ext cx="3565524" cy="954502"/>
          </a:xfrm>
        </p:spPr>
        <p:txBody>
          <a:bodyPr vert="horz" wrap="square" lIns="0" tIns="0" rIns="0" bIns="0" rtlCol="0" anchor="b" anchorCtr="0">
            <a:normAutofit/>
          </a:bodyPr>
          <a:lstStyle/>
          <a:p>
            <a:r>
              <a:rPr lang="en-US" b="1" i="1" kern="1200" dirty="0">
                <a:latin typeface="+mj-lt"/>
                <a:ea typeface="+mj-ea"/>
                <a:cs typeface="+mj-cs"/>
              </a:rPr>
              <a:t>HTML</a:t>
            </a:r>
            <a:endParaRPr lang="en-US" b="1" i="1" kern="1200" dirty="0">
              <a:latin typeface="+mj-lt"/>
            </a:endParaRPr>
          </a:p>
        </p:txBody>
      </p:sp>
      <p:sp>
        <p:nvSpPr>
          <p:cNvPr id="5" name="TextBox 4">
            <a:extLst>
              <a:ext uri="{FF2B5EF4-FFF2-40B4-BE49-F238E27FC236}">
                <a16:creationId xmlns:a16="http://schemas.microsoft.com/office/drawing/2014/main" id="{2D1EA255-9589-5AEF-DA0D-B23B60120A0A}"/>
              </a:ext>
            </a:extLst>
          </p:cNvPr>
          <p:cNvSpPr txBox="1"/>
          <p:nvPr/>
        </p:nvSpPr>
        <p:spPr>
          <a:xfrm>
            <a:off x="292956" y="1939847"/>
            <a:ext cx="4960570" cy="4434332"/>
          </a:xfrm>
          <a:prstGeom prst="rect">
            <a:avLst/>
          </a:prstGeom>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indent="-228600">
              <a:spcAft>
                <a:spcPts val="800"/>
              </a:spcAft>
              <a:buFont typeface="Arial" panose="020B0604020202020204" pitchFamily="34" charset="0"/>
              <a:buChar char="•"/>
            </a:pPr>
            <a:r>
              <a:rPr lang="en-US" sz="2000" b="1" i="1" dirty="0">
                <a:solidFill>
                  <a:schemeClr val="tx1">
                    <a:alpha val="60000"/>
                  </a:schemeClr>
                </a:solidFill>
              </a:rPr>
              <a:t>HTML (</a:t>
            </a:r>
            <a:r>
              <a:rPr lang="en-US" sz="2000" b="1" i="1" err="1">
                <a:solidFill>
                  <a:schemeClr val="tx1">
                    <a:alpha val="60000"/>
                  </a:schemeClr>
                </a:solidFill>
              </a:rPr>
              <a:t>HyperText</a:t>
            </a:r>
            <a:r>
              <a:rPr lang="en-US" sz="2000" b="1" i="1" dirty="0">
                <a:solidFill>
                  <a:schemeClr val="tx1">
                    <a:alpha val="60000"/>
                  </a:schemeClr>
                </a:solidFill>
              </a:rPr>
              <a:t> Markup Language) е </a:t>
            </a:r>
            <a:r>
              <a:rPr lang="en-US" sz="2000" b="1" i="1" err="1">
                <a:solidFill>
                  <a:schemeClr val="tx1">
                    <a:alpha val="60000"/>
                  </a:schemeClr>
                </a:solidFill>
              </a:rPr>
              <a:t>стандартен</a:t>
            </a:r>
            <a:r>
              <a:rPr lang="en-US" sz="2000" b="1" i="1" dirty="0">
                <a:solidFill>
                  <a:schemeClr val="tx1">
                    <a:alpha val="60000"/>
                  </a:schemeClr>
                </a:solidFill>
              </a:rPr>
              <a:t> </a:t>
            </a:r>
            <a:r>
              <a:rPr lang="en-US" sz="2000" b="1" i="1" err="1">
                <a:solidFill>
                  <a:schemeClr val="tx1">
                    <a:alpha val="60000"/>
                  </a:schemeClr>
                </a:solidFill>
              </a:rPr>
              <a:t>език</a:t>
            </a:r>
            <a:r>
              <a:rPr lang="en-US" sz="2000" b="1" i="1" dirty="0">
                <a:solidFill>
                  <a:schemeClr val="tx1">
                    <a:alpha val="60000"/>
                  </a:schemeClr>
                </a:solidFill>
              </a:rPr>
              <a:t> </a:t>
            </a:r>
            <a:r>
              <a:rPr lang="en-US" sz="2000" b="1" i="1" err="1">
                <a:solidFill>
                  <a:schemeClr val="tx1">
                    <a:alpha val="60000"/>
                  </a:schemeClr>
                </a:solidFill>
              </a:rPr>
              <a:t>за</a:t>
            </a:r>
            <a:r>
              <a:rPr lang="en-US" sz="2000" b="1" i="1" dirty="0">
                <a:solidFill>
                  <a:schemeClr val="tx1">
                    <a:alpha val="60000"/>
                  </a:schemeClr>
                </a:solidFill>
              </a:rPr>
              <a:t> </a:t>
            </a:r>
            <a:r>
              <a:rPr lang="en-US" sz="2000" b="1" i="1" err="1">
                <a:solidFill>
                  <a:schemeClr val="tx1">
                    <a:alpha val="60000"/>
                  </a:schemeClr>
                </a:solidFill>
              </a:rPr>
              <a:t>маркиране</a:t>
            </a:r>
            <a:r>
              <a:rPr lang="en-US" sz="2000" b="1" i="1" dirty="0">
                <a:solidFill>
                  <a:schemeClr val="tx1">
                    <a:alpha val="60000"/>
                  </a:schemeClr>
                </a:solidFill>
              </a:rPr>
              <a:t>, </a:t>
            </a:r>
            <a:r>
              <a:rPr lang="en-US" sz="2000" b="1" i="1" err="1">
                <a:solidFill>
                  <a:schemeClr val="tx1">
                    <a:alpha val="60000"/>
                  </a:schemeClr>
                </a:solidFill>
              </a:rPr>
              <a:t>използван</a:t>
            </a:r>
            <a:r>
              <a:rPr lang="en-US" sz="2000" b="1" i="1" dirty="0">
                <a:solidFill>
                  <a:schemeClr val="tx1">
                    <a:alpha val="60000"/>
                  </a:schemeClr>
                </a:solidFill>
              </a:rPr>
              <a:t> </a:t>
            </a:r>
            <a:r>
              <a:rPr lang="en-US" sz="2000" b="1" i="1" err="1">
                <a:solidFill>
                  <a:schemeClr val="tx1">
                    <a:alpha val="60000"/>
                  </a:schemeClr>
                </a:solidFill>
              </a:rPr>
              <a:t>за</a:t>
            </a:r>
            <a:r>
              <a:rPr lang="en-US" sz="2000" b="1" i="1" dirty="0">
                <a:solidFill>
                  <a:schemeClr val="tx1">
                    <a:alpha val="60000"/>
                  </a:schemeClr>
                </a:solidFill>
              </a:rPr>
              <a:t> </a:t>
            </a:r>
            <a:r>
              <a:rPr lang="en-US" sz="2000" b="1" i="1" err="1">
                <a:solidFill>
                  <a:schemeClr val="tx1">
                    <a:alpha val="60000"/>
                  </a:schemeClr>
                </a:solidFill>
              </a:rPr>
              <a:t>създаване</a:t>
            </a:r>
            <a:r>
              <a:rPr lang="en-US" sz="2000" b="1" i="1" dirty="0">
                <a:solidFill>
                  <a:schemeClr val="tx1">
                    <a:alpha val="60000"/>
                  </a:schemeClr>
                </a:solidFill>
              </a:rPr>
              <a:t> </a:t>
            </a:r>
            <a:r>
              <a:rPr lang="en-US" sz="2000" b="1" i="1" err="1">
                <a:solidFill>
                  <a:schemeClr val="tx1">
                    <a:alpha val="60000"/>
                  </a:schemeClr>
                </a:solidFill>
              </a:rPr>
              <a:t>на</a:t>
            </a:r>
            <a:r>
              <a:rPr lang="en-US" sz="2000" b="1" i="1" dirty="0">
                <a:solidFill>
                  <a:schemeClr val="tx1">
                    <a:alpha val="60000"/>
                  </a:schemeClr>
                </a:solidFill>
              </a:rPr>
              <a:t> </a:t>
            </a:r>
            <a:r>
              <a:rPr lang="en-US" sz="2000" b="1" i="1" err="1">
                <a:solidFill>
                  <a:schemeClr val="tx1">
                    <a:alpha val="60000"/>
                  </a:schemeClr>
                </a:solidFill>
              </a:rPr>
              <a:t>уебстраници</a:t>
            </a:r>
            <a:r>
              <a:rPr lang="en-US" sz="2000" b="1" i="1" dirty="0">
                <a:solidFill>
                  <a:schemeClr val="tx1">
                    <a:alpha val="60000"/>
                  </a:schemeClr>
                </a:solidFill>
              </a:rPr>
              <a:t> и </a:t>
            </a:r>
            <a:r>
              <a:rPr lang="en-US" sz="2000" b="1" i="1" err="1">
                <a:solidFill>
                  <a:schemeClr val="tx1">
                    <a:alpha val="60000"/>
                  </a:schemeClr>
                </a:solidFill>
              </a:rPr>
              <a:t>уебсайтове</a:t>
            </a:r>
            <a:r>
              <a:rPr lang="en-US" sz="2000" b="1" i="1" dirty="0">
                <a:solidFill>
                  <a:schemeClr val="tx1">
                    <a:alpha val="60000"/>
                  </a:schemeClr>
                </a:solidFill>
              </a:rPr>
              <a:t>. </a:t>
            </a:r>
            <a:r>
              <a:rPr lang="en-US" sz="2000" b="1" i="1" err="1">
                <a:solidFill>
                  <a:schemeClr val="tx1">
                    <a:alpha val="60000"/>
                  </a:schemeClr>
                </a:solidFill>
              </a:rPr>
              <a:t>Той</a:t>
            </a:r>
            <a:r>
              <a:rPr lang="en-US" sz="2000" b="1" i="1" dirty="0">
                <a:solidFill>
                  <a:schemeClr val="tx1">
                    <a:alpha val="60000"/>
                  </a:schemeClr>
                </a:solidFill>
              </a:rPr>
              <a:t> </a:t>
            </a:r>
            <a:r>
              <a:rPr lang="en-US" sz="2000" b="1" i="1" err="1">
                <a:solidFill>
                  <a:schemeClr val="tx1">
                    <a:alpha val="60000"/>
                  </a:schemeClr>
                </a:solidFill>
              </a:rPr>
              <a:t>определя</a:t>
            </a:r>
            <a:r>
              <a:rPr lang="en-US" sz="2000" b="1" i="1" dirty="0">
                <a:solidFill>
                  <a:schemeClr val="tx1">
                    <a:alpha val="60000"/>
                  </a:schemeClr>
                </a:solidFill>
              </a:rPr>
              <a:t> </a:t>
            </a:r>
            <a:r>
              <a:rPr lang="en-US" sz="2000" b="1" i="1" err="1">
                <a:solidFill>
                  <a:schemeClr val="tx1">
                    <a:alpha val="60000"/>
                  </a:schemeClr>
                </a:solidFill>
              </a:rPr>
              <a:t>структурата</a:t>
            </a:r>
            <a:r>
              <a:rPr lang="en-US" sz="2000" b="1" i="1" dirty="0">
                <a:solidFill>
                  <a:schemeClr val="tx1">
                    <a:alpha val="60000"/>
                  </a:schemeClr>
                </a:solidFill>
              </a:rPr>
              <a:t> и </a:t>
            </a:r>
            <a:r>
              <a:rPr lang="en-US" sz="2000" b="1" i="1" err="1">
                <a:solidFill>
                  <a:schemeClr val="tx1">
                    <a:alpha val="60000"/>
                  </a:schemeClr>
                </a:solidFill>
              </a:rPr>
              <a:t>съдържанието</a:t>
            </a:r>
            <a:r>
              <a:rPr lang="en-US" sz="2000" b="1" i="1" dirty="0">
                <a:solidFill>
                  <a:schemeClr val="tx1">
                    <a:alpha val="60000"/>
                  </a:schemeClr>
                </a:solidFill>
              </a:rPr>
              <a:t> </a:t>
            </a:r>
            <a:r>
              <a:rPr lang="en-US" sz="2000" b="1" i="1" err="1">
                <a:solidFill>
                  <a:schemeClr val="tx1">
                    <a:alpha val="60000"/>
                  </a:schemeClr>
                </a:solidFill>
              </a:rPr>
              <a:t>на</a:t>
            </a:r>
            <a:r>
              <a:rPr lang="en-US" sz="2000" b="1" i="1" dirty="0">
                <a:solidFill>
                  <a:schemeClr val="tx1">
                    <a:alpha val="60000"/>
                  </a:schemeClr>
                </a:solidFill>
              </a:rPr>
              <a:t> </a:t>
            </a:r>
            <a:r>
              <a:rPr lang="en-US" sz="2000" b="1" i="1" err="1">
                <a:solidFill>
                  <a:schemeClr val="tx1">
                    <a:alpha val="60000"/>
                  </a:schemeClr>
                </a:solidFill>
              </a:rPr>
              <a:t>уебстраницата</a:t>
            </a:r>
            <a:r>
              <a:rPr lang="en-US" sz="2000" b="1" i="1" dirty="0">
                <a:solidFill>
                  <a:schemeClr val="tx1">
                    <a:alpha val="60000"/>
                  </a:schemeClr>
                </a:solidFill>
              </a:rPr>
              <a:t>, </a:t>
            </a:r>
            <a:r>
              <a:rPr lang="en-US" sz="2000" b="1" i="1" err="1">
                <a:solidFill>
                  <a:schemeClr val="tx1">
                    <a:alpha val="60000"/>
                  </a:schemeClr>
                </a:solidFill>
              </a:rPr>
              <a:t>като</a:t>
            </a:r>
            <a:r>
              <a:rPr lang="en-US" sz="2000" b="1" i="1" dirty="0">
                <a:solidFill>
                  <a:schemeClr val="tx1">
                    <a:alpha val="60000"/>
                  </a:schemeClr>
                </a:solidFill>
              </a:rPr>
              <a:t> </a:t>
            </a:r>
            <a:r>
              <a:rPr lang="en-US" sz="2000" b="1" i="1" err="1">
                <a:solidFill>
                  <a:schemeClr val="tx1">
                    <a:alpha val="60000"/>
                  </a:schemeClr>
                </a:solidFill>
              </a:rPr>
              <a:t>използва</a:t>
            </a:r>
            <a:r>
              <a:rPr lang="en-US" sz="2000" b="1" i="1" dirty="0">
                <a:solidFill>
                  <a:schemeClr val="tx1">
                    <a:alpha val="60000"/>
                  </a:schemeClr>
                </a:solidFill>
              </a:rPr>
              <a:t> </a:t>
            </a:r>
            <a:r>
              <a:rPr lang="en-US" sz="2000" b="1" i="1" err="1">
                <a:solidFill>
                  <a:schemeClr val="tx1">
                    <a:alpha val="60000"/>
                  </a:schemeClr>
                </a:solidFill>
              </a:rPr>
              <a:t>различни</a:t>
            </a:r>
            <a:r>
              <a:rPr lang="en-US" sz="2000" b="1" i="1" dirty="0">
                <a:solidFill>
                  <a:schemeClr val="tx1">
                    <a:alpha val="60000"/>
                  </a:schemeClr>
                </a:solidFill>
              </a:rPr>
              <a:t> </a:t>
            </a:r>
            <a:r>
              <a:rPr lang="en-US" sz="2000" b="1" i="1" err="1">
                <a:solidFill>
                  <a:schemeClr val="tx1">
                    <a:alpha val="60000"/>
                  </a:schemeClr>
                </a:solidFill>
              </a:rPr>
              <a:t>елементи</a:t>
            </a:r>
            <a:r>
              <a:rPr lang="en-US" sz="2000" b="1" i="1" dirty="0">
                <a:solidFill>
                  <a:schemeClr val="tx1">
                    <a:alpha val="60000"/>
                  </a:schemeClr>
                </a:solidFill>
              </a:rPr>
              <a:t>, </a:t>
            </a:r>
            <a:r>
              <a:rPr lang="en-US" sz="2000" b="1" i="1" err="1">
                <a:solidFill>
                  <a:schemeClr val="tx1">
                    <a:alpha val="60000"/>
                  </a:schemeClr>
                </a:solidFill>
              </a:rPr>
              <a:t>наречени</a:t>
            </a:r>
            <a:r>
              <a:rPr lang="en-US" sz="2000" b="1" i="1" dirty="0">
                <a:solidFill>
                  <a:schemeClr val="tx1">
                    <a:alpha val="60000"/>
                  </a:schemeClr>
                </a:solidFill>
              </a:rPr>
              <a:t> HTML </a:t>
            </a:r>
            <a:r>
              <a:rPr lang="en-US" sz="2000" b="1" i="1" err="1">
                <a:solidFill>
                  <a:schemeClr val="tx1">
                    <a:alpha val="60000"/>
                  </a:schemeClr>
                </a:solidFill>
              </a:rPr>
              <a:t>тагове</a:t>
            </a:r>
            <a:r>
              <a:rPr lang="en-US" sz="2000" b="1" i="1" dirty="0">
                <a:solidFill>
                  <a:schemeClr val="tx1">
                    <a:alpha val="60000"/>
                  </a:schemeClr>
                </a:solidFill>
              </a:rPr>
              <a:t>, </a:t>
            </a:r>
            <a:r>
              <a:rPr lang="en-US" sz="2000" b="1" i="1" err="1">
                <a:solidFill>
                  <a:schemeClr val="tx1">
                    <a:alpha val="60000"/>
                  </a:schemeClr>
                </a:solidFill>
              </a:rPr>
              <a:t>за</a:t>
            </a:r>
            <a:r>
              <a:rPr lang="en-US" sz="2000" b="1" i="1" dirty="0">
                <a:solidFill>
                  <a:schemeClr val="tx1">
                    <a:alpha val="60000"/>
                  </a:schemeClr>
                </a:solidFill>
              </a:rPr>
              <a:t> </a:t>
            </a:r>
            <a:r>
              <a:rPr lang="en-US" sz="2000" b="1" i="1" err="1">
                <a:solidFill>
                  <a:schemeClr val="tx1">
                    <a:alpha val="60000"/>
                  </a:schemeClr>
                </a:solidFill>
              </a:rPr>
              <a:t>да</a:t>
            </a:r>
            <a:r>
              <a:rPr lang="en-US" sz="2000" b="1" i="1" dirty="0">
                <a:solidFill>
                  <a:schemeClr val="tx1">
                    <a:alpha val="60000"/>
                  </a:schemeClr>
                </a:solidFill>
              </a:rPr>
              <a:t> </a:t>
            </a:r>
            <a:r>
              <a:rPr lang="en-US" sz="2000" b="1" i="1" err="1">
                <a:solidFill>
                  <a:schemeClr val="tx1">
                    <a:alpha val="60000"/>
                  </a:schemeClr>
                </a:solidFill>
              </a:rPr>
              <a:t>дефинира</a:t>
            </a:r>
            <a:r>
              <a:rPr lang="en-US" sz="2000" b="1" i="1" dirty="0">
                <a:solidFill>
                  <a:schemeClr val="tx1">
                    <a:alpha val="60000"/>
                  </a:schemeClr>
                </a:solidFill>
              </a:rPr>
              <a:t> </a:t>
            </a:r>
            <a:r>
              <a:rPr lang="en-US" sz="2000" b="1" i="1" err="1">
                <a:solidFill>
                  <a:schemeClr val="tx1">
                    <a:alpha val="60000"/>
                  </a:schemeClr>
                </a:solidFill>
              </a:rPr>
              <a:t>различните</a:t>
            </a:r>
            <a:r>
              <a:rPr lang="en-US" sz="2000" b="1" i="1" dirty="0">
                <a:solidFill>
                  <a:schemeClr val="tx1">
                    <a:alpha val="60000"/>
                  </a:schemeClr>
                </a:solidFill>
              </a:rPr>
              <a:t> </a:t>
            </a:r>
            <a:r>
              <a:rPr lang="en-US" sz="2000" b="1" i="1" err="1">
                <a:solidFill>
                  <a:schemeClr val="tx1">
                    <a:alpha val="60000"/>
                  </a:schemeClr>
                </a:solidFill>
              </a:rPr>
              <a:t>части</a:t>
            </a:r>
            <a:r>
              <a:rPr lang="en-US" sz="2000" b="1" i="1" dirty="0">
                <a:solidFill>
                  <a:schemeClr val="tx1">
                    <a:alpha val="60000"/>
                  </a:schemeClr>
                </a:solidFill>
              </a:rPr>
              <a:t> </a:t>
            </a:r>
            <a:r>
              <a:rPr lang="en-US" sz="2000" b="1" i="1" err="1">
                <a:solidFill>
                  <a:schemeClr val="tx1">
                    <a:alpha val="60000"/>
                  </a:schemeClr>
                </a:solidFill>
              </a:rPr>
              <a:t>на</a:t>
            </a:r>
            <a:r>
              <a:rPr lang="en-US" sz="2000" b="1" i="1" dirty="0">
                <a:solidFill>
                  <a:schemeClr val="tx1">
                    <a:alpha val="60000"/>
                  </a:schemeClr>
                </a:solidFill>
              </a:rPr>
              <a:t> </a:t>
            </a:r>
            <a:r>
              <a:rPr lang="en-US" sz="2000" b="1" i="1" err="1">
                <a:solidFill>
                  <a:schemeClr val="tx1">
                    <a:alpha val="60000"/>
                  </a:schemeClr>
                </a:solidFill>
              </a:rPr>
              <a:t>страницата</a:t>
            </a:r>
            <a:r>
              <a:rPr lang="en-US" sz="2000" b="1" i="1" dirty="0">
                <a:solidFill>
                  <a:schemeClr val="tx1">
                    <a:alpha val="60000"/>
                  </a:schemeClr>
                </a:solidFill>
              </a:rPr>
              <a:t>. HTML </a:t>
            </a:r>
            <a:r>
              <a:rPr lang="en-US" sz="2000" b="1" i="1" err="1">
                <a:solidFill>
                  <a:schemeClr val="tx1">
                    <a:alpha val="60000"/>
                  </a:schemeClr>
                </a:solidFill>
              </a:rPr>
              <a:t>таговете</a:t>
            </a:r>
            <a:r>
              <a:rPr lang="en-US" sz="2000" b="1" i="1" dirty="0">
                <a:solidFill>
                  <a:schemeClr val="tx1">
                    <a:alpha val="60000"/>
                  </a:schemeClr>
                </a:solidFill>
              </a:rPr>
              <a:t> </a:t>
            </a:r>
            <a:r>
              <a:rPr lang="en-US" sz="2000" b="1" i="1" err="1">
                <a:solidFill>
                  <a:schemeClr val="tx1">
                    <a:alpha val="60000"/>
                  </a:schemeClr>
                </a:solidFill>
              </a:rPr>
              <a:t>са</a:t>
            </a:r>
            <a:r>
              <a:rPr lang="en-US" sz="2000" b="1" i="1" dirty="0">
                <a:solidFill>
                  <a:schemeClr val="tx1">
                    <a:alpha val="60000"/>
                  </a:schemeClr>
                </a:solidFill>
              </a:rPr>
              <a:t> </a:t>
            </a:r>
            <a:r>
              <a:rPr lang="en-US" sz="2000" b="1" i="1" err="1">
                <a:solidFill>
                  <a:schemeClr val="tx1">
                    <a:alpha val="60000"/>
                  </a:schemeClr>
                </a:solidFill>
              </a:rPr>
              <a:t>обикновени</a:t>
            </a:r>
            <a:r>
              <a:rPr lang="en-US" sz="2000" b="1" i="1" dirty="0">
                <a:solidFill>
                  <a:schemeClr val="tx1">
                    <a:alpha val="60000"/>
                  </a:schemeClr>
                </a:solidFill>
              </a:rPr>
              <a:t> </a:t>
            </a:r>
            <a:r>
              <a:rPr lang="en-US" sz="2000" b="1" i="1" err="1">
                <a:solidFill>
                  <a:schemeClr val="tx1">
                    <a:alpha val="60000"/>
                  </a:schemeClr>
                </a:solidFill>
              </a:rPr>
              <a:t>текстови</a:t>
            </a:r>
            <a:r>
              <a:rPr lang="en-US" sz="2000" b="1" i="1" dirty="0">
                <a:solidFill>
                  <a:schemeClr val="tx1">
                    <a:alpha val="60000"/>
                  </a:schemeClr>
                </a:solidFill>
              </a:rPr>
              <a:t> </a:t>
            </a:r>
            <a:r>
              <a:rPr lang="en-US" sz="2000" b="1" i="1" err="1">
                <a:solidFill>
                  <a:schemeClr val="tx1">
                    <a:alpha val="60000"/>
                  </a:schemeClr>
                </a:solidFill>
              </a:rPr>
              <a:t>етикети</a:t>
            </a:r>
            <a:r>
              <a:rPr lang="en-US" sz="2000" b="1" i="1" dirty="0">
                <a:solidFill>
                  <a:schemeClr val="tx1">
                    <a:alpha val="60000"/>
                  </a:schemeClr>
                </a:solidFill>
              </a:rPr>
              <a:t>, </a:t>
            </a:r>
            <a:r>
              <a:rPr lang="en-US" sz="2000" b="1" i="1" err="1">
                <a:solidFill>
                  <a:schemeClr val="tx1">
                    <a:alpha val="60000"/>
                  </a:schemeClr>
                </a:solidFill>
              </a:rPr>
              <a:t>ограждащи</a:t>
            </a:r>
            <a:r>
              <a:rPr lang="en-US" sz="2000" b="1" i="1" dirty="0">
                <a:solidFill>
                  <a:schemeClr val="tx1">
                    <a:alpha val="60000"/>
                  </a:schemeClr>
                </a:solidFill>
              </a:rPr>
              <a:t> </a:t>
            </a:r>
            <a:r>
              <a:rPr lang="en-US" sz="2000" b="1" i="1" err="1">
                <a:solidFill>
                  <a:schemeClr val="tx1">
                    <a:alpha val="60000"/>
                  </a:schemeClr>
                </a:solidFill>
              </a:rPr>
              <a:t>определени</a:t>
            </a:r>
            <a:r>
              <a:rPr lang="en-US" sz="2000" b="1" i="1" dirty="0">
                <a:solidFill>
                  <a:schemeClr val="tx1">
                    <a:alpha val="60000"/>
                  </a:schemeClr>
                </a:solidFill>
              </a:rPr>
              <a:t> </a:t>
            </a:r>
            <a:r>
              <a:rPr lang="en-US" sz="2000" b="1" i="1" err="1">
                <a:solidFill>
                  <a:schemeClr val="tx1">
                    <a:alpha val="60000"/>
                  </a:schemeClr>
                </a:solidFill>
              </a:rPr>
              <a:t>елементи</a:t>
            </a:r>
            <a:r>
              <a:rPr lang="en-US" sz="2000" b="1" i="1" dirty="0">
                <a:solidFill>
                  <a:schemeClr val="tx1">
                    <a:alpha val="60000"/>
                  </a:schemeClr>
                </a:solidFill>
              </a:rPr>
              <a:t> </a:t>
            </a:r>
            <a:r>
              <a:rPr lang="en-US" sz="2000" b="1" i="1" err="1">
                <a:solidFill>
                  <a:schemeClr val="tx1">
                    <a:alpha val="60000"/>
                  </a:schemeClr>
                </a:solidFill>
              </a:rPr>
              <a:t>на</a:t>
            </a:r>
            <a:r>
              <a:rPr lang="en-US" sz="2000" b="1" i="1" dirty="0">
                <a:solidFill>
                  <a:schemeClr val="tx1">
                    <a:alpha val="60000"/>
                  </a:schemeClr>
                </a:solidFill>
              </a:rPr>
              <a:t> </a:t>
            </a:r>
            <a:r>
              <a:rPr lang="en-US" sz="2000" b="1" i="1" err="1">
                <a:solidFill>
                  <a:schemeClr val="tx1">
                    <a:alpha val="60000"/>
                  </a:schemeClr>
                </a:solidFill>
              </a:rPr>
              <a:t>уебстраницата</a:t>
            </a:r>
            <a:r>
              <a:rPr lang="en-US" sz="2000" b="1" i="1" dirty="0">
                <a:solidFill>
                  <a:schemeClr val="tx1">
                    <a:alpha val="60000"/>
                  </a:schemeClr>
                </a:solidFill>
              </a:rPr>
              <a:t> и </a:t>
            </a:r>
            <a:r>
              <a:rPr lang="en-US" sz="2000" b="1" i="1" err="1">
                <a:solidFill>
                  <a:schemeClr val="tx1">
                    <a:alpha val="60000"/>
                  </a:schemeClr>
                </a:solidFill>
              </a:rPr>
              <a:t>им</a:t>
            </a:r>
            <a:r>
              <a:rPr lang="en-US" sz="2000" b="1" i="1" dirty="0">
                <a:solidFill>
                  <a:schemeClr val="tx1">
                    <a:alpha val="60000"/>
                  </a:schemeClr>
                </a:solidFill>
              </a:rPr>
              <a:t> </a:t>
            </a:r>
            <a:r>
              <a:rPr lang="en-US" sz="2000" b="1" i="1" err="1">
                <a:solidFill>
                  <a:schemeClr val="tx1">
                    <a:alpha val="60000"/>
                  </a:schemeClr>
                </a:solidFill>
              </a:rPr>
              <a:t>казват</a:t>
            </a:r>
            <a:r>
              <a:rPr lang="en-US" sz="2000" b="1" i="1" dirty="0">
                <a:solidFill>
                  <a:schemeClr val="tx1">
                    <a:alpha val="60000"/>
                  </a:schemeClr>
                </a:solidFill>
              </a:rPr>
              <a:t> </a:t>
            </a:r>
            <a:r>
              <a:rPr lang="en-US" sz="2000" b="1" i="1" err="1">
                <a:solidFill>
                  <a:schemeClr val="tx1">
                    <a:alpha val="60000"/>
                  </a:schemeClr>
                </a:solidFill>
              </a:rPr>
              <a:t>как</a:t>
            </a:r>
            <a:r>
              <a:rPr lang="en-US" sz="2000" b="1" i="1" dirty="0">
                <a:solidFill>
                  <a:schemeClr val="tx1">
                    <a:alpha val="60000"/>
                  </a:schemeClr>
                </a:solidFill>
              </a:rPr>
              <a:t> </a:t>
            </a:r>
            <a:r>
              <a:rPr lang="en-US" sz="2000" b="1" i="1" err="1">
                <a:solidFill>
                  <a:schemeClr val="tx1">
                    <a:alpha val="60000"/>
                  </a:schemeClr>
                </a:solidFill>
              </a:rPr>
              <a:t>да</a:t>
            </a:r>
            <a:r>
              <a:rPr lang="en-US" sz="2000" b="1" i="1" dirty="0">
                <a:solidFill>
                  <a:schemeClr val="tx1">
                    <a:alpha val="60000"/>
                  </a:schemeClr>
                </a:solidFill>
              </a:rPr>
              <a:t> </a:t>
            </a:r>
            <a:r>
              <a:rPr lang="en-US" sz="2000" b="1" i="1" err="1">
                <a:solidFill>
                  <a:schemeClr val="tx1">
                    <a:alpha val="60000"/>
                  </a:schemeClr>
                </a:solidFill>
              </a:rPr>
              <a:t>се</a:t>
            </a:r>
            <a:r>
              <a:rPr lang="en-US" sz="2000" b="1" i="1" dirty="0">
                <a:solidFill>
                  <a:schemeClr val="tx1">
                    <a:alpha val="60000"/>
                  </a:schemeClr>
                </a:solidFill>
              </a:rPr>
              <a:t> </a:t>
            </a:r>
            <a:r>
              <a:rPr lang="en-US" sz="2000" b="1" i="1" err="1">
                <a:solidFill>
                  <a:schemeClr val="tx1">
                    <a:alpha val="60000"/>
                  </a:schemeClr>
                </a:solidFill>
              </a:rPr>
              <a:t>представят</a:t>
            </a:r>
            <a:r>
              <a:rPr lang="en-US" sz="2000" b="1" i="1" dirty="0">
                <a:solidFill>
                  <a:schemeClr val="tx1">
                    <a:alpha val="60000"/>
                  </a:schemeClr>
                </a:solidFill>
              </a:rPr>
              <a:t> и </a:t>
            </a:r>
            <a:r>
              <a:rPr lang="en-US" sz="2000" b="1" i="1" err="1">
                <a:solidFill>
                  <a:schemeClr val="tx1">
                    <a:alpha val="60000"/>
                  </a:schemeClr>
                </a:solidFill>
              </a:rPr>
              <a:t>функционират</a:t>
            </a:r>
            <a:r>
              <a:rPr lang="en-US" sz="2000" b="1" i="1" dirty="0">
                <a:solidFill>
                  <a:schemeClr val="tx1">
                    <a:alpha val="60000"/>
                  </a:schemeClr>
                </a:solidFill>
              </a:rPr>
              <a:t>.</a:t>
            </a:r>
            <a:endParaRPr lang="en-US" sz="2000" b="1" i="1">
              <a:solidFill>
                <a:schemeClr val="tx1">
                  <a:alpha val="60000"/>
                </a:schemeClr>
              </a:solidFill>
              <a:ea typeface="Source Sans Pro"/>
            </a:endParaRPr>
          </a:p>
        </p:txBody>
      </p:sp>
      <p:pic>
        <p:nvPicPr>
          <p:cNvPr id="4" name="Picture 5" descr="A picture containing graphical user interface&#10;&#10;Description automatically generated">
            <a:extLst>
              <a:ext uri="{FF2B5EF4-FFF2-40B4-BE49-F238E27FC236}">
                <a16:creationId xmlns:a16="http://schemas.microsoft.com/office/drawing/2014/main" id="{39D2C668-0A36-B236-E98E-DC2C4BADE113}"/>
              </a:ext>
            </a:extLst>
          </p:cNvPr>
          <p:cNvPicPr>
            <a:picLocks noGrp="1" noChangeAspect="1"/>
          </p:cNvPicPr>
          <p:nvPr>
            <p:ph idx="1"/>
          </p:nvPr>
        </p:nvPicPr>
        <p:blipFill rotWithShape="1">
          <a:blip r:embed="rId2"/>
          <a:srcRect l="28614" r="28253" b="-4"/>
          <a:stretch/>
        </p:blipFill>
        <p:spPr>
          <a:xfrm>
            <a:off x="5719706" y="606796"/>
            <a:ext cx="4868976" cy="5644408"/>
          </a:xfrm>
          <a:custGeom>
            <a:avLst/>
            <a:gdLst/>
            <a:ahLst/>
            <a:cxnLst/>
            <a:rect l="l" t="t" r="r" b="b"/>
            <a:pathLst>
              <a:path w="4868976" h="5644408">
                <a:moveTo>
                  <a:pt x="2398421" y="0"/>
                </a:moveTo>
                <a:lnTo>
                  <a:pt x="4868974" y="1424628"/>
                </a:lnTo>
                <a:lnTo>
                  <a:pt x="4868976" y="1424625"/>
                </a:lnTo>
                <a:lnTo>
                  <a:pt x="4868976" y="1424628"/>
                </a:lnTo>
                <a:lnTo>
                  <a:pt x="4868976" y="4219781"/>
                </a:lnTo>
                <a:lnTo>
                  <a:pt x="2398419" y="5644408"/>
                </a:lnTo>
                <a:lnTo>
                  <a:pt x="0" y="4219781"/>
                </a:lnTo>
                <a:lnTo>
                  <a:pt x="0" y="1424628"/>
                </a:lnTo>
                <a:lnTo>
                  <a:pt x="0" y="1424625"/>
                </a:lnTo>
                <a:lnTo>
                  <a:pt x="3" y="1424628"/>
                </a:lnTo>
                <a:close/>
              </a:path>
            </a:pathLst>
          </a:custGeom>
        </p:spPr>
      </p:pic>
      <p:grpSp>
        <p:nvGrpSpPr>
          <p:cNvPr id="33" name="Group 32">
            <a:extLst>
              <a:ext uri="{FF2B5EF4-FFF2-40B4-BE49-F238E27FC236}">
                <a16:creationId xmlns:a16="http://schemas.microsoft.com/office/drawing/2014/main" id="{C4967C49-2278-4724-94A5-A258F20C3D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66428" y="2112234"/>
            <a:ext cx="1335600" cy="1262947"/>
            <a:chOff x="10145015" y="2343978"/>
            <a:chExt cx="1335600" cy="1262947"/>
          </a:xfrm>
        </p:grpSpPr>
        <p:sp>
          <p:nvSpPr>
            <p:cNvPr id="34" name="Freeform: Shape 33">
              <a:extLst>
                <a:ext uri="{FF2B5EF4-FFF2-40B4-BE49-F238E27FC236}">
                  <a16:creationId xmlns:a16="http://schemas.microsoft.com/office/drawing/2014/main" id="{C5513748-F890-422C-8BC7-7C16A7D3AF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Oval 34">
              <a:extLst>
                <a:ext uri="{FF2B5EF4-FFF2-40B4-BE49-F238E27FC236}">
                  <a16:creationId xmlns:a16="http://schemas.microsoft.com/office/drawing/2014/main" id="{B93B83E9-9019-4D2F-B887-BD399181BD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7" name="Oval 36">
            <a:extLst>
              <a:ext uri="{FF2B5EF4-FFF2-40B4-BE49-F238E27FC236}">
                <a16:creationId xmlns:a16="http://schemas.microsoft.com/office/drawing/2014/main" id="{5171FAFB-7223-4BE1-983D-8A0626EAC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612" y="57328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888449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1" name="Freeform: Shape 10">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val 11">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Freeform: Shape 13">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16" name="Rectangle 1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D82FD8-9B13-136E-8D5F-D980E18F8D2D}"/>
              </a:ext>
            </a:extLst>
          </p:cNvPr>
          <p:cNvSpPr>
            <a:spLocks noGrp="1"/>
          </p:cNvSpPr>
          <p:nvPr>
            <p:ph type="title"/>
          </p:nvPr>
        </p:nvSpPr>
        <p:spPr>
          <a:xfrm>
            <a:off x="609479" y="478936"/>
            <a:ext cx="3565524" cy="1177240"/>
          </a:xfrm>
        </p:spPr>
        <p:txBody>
          <a:bodyPr vert="horz" wrap="square" lIns="0" tIns="0" rIns="0" bIns="0" rtlCol="0" anchor="b" anchorCtr="0">
            <a:normAutofit/>
          </a:bodyPr>
          <a:lstStyle/>
          <a:p>
            <a:r>
              <a:rPr lang="en-US" sz="4800" b="1" i="1" dirty="0"/>
              <a:t>CSS</a:t>
            </a:r>
            <a:endParaRPr lang="en-US" sz="4800" b="1" i="1" kern="1200" dirty="0">
              <a:solidFill>
                <a:schemeClr val="tx1"/>
              </a:solidFill>
              <a:latin typeface="+mj-lt"/>
            </a:endParaRPr>
          </a:p>
        </p:txBody>
      </p:sp>
      <p:sp>
        <p:nvSpPr>
          <p:cNvPr id="4" name="Text Placeholder 3">
            <a:extLst>
              <a:ext uri="{FF2B5EF4-FFF2-40B4-BE49-F238E27FC236}">
                <a16:creationId xmlns:a16="http://schemas.microsoft.com/office/drawing/2014/main" id="{59318771-C05C-CAD9-A13A-A872F8765136}"/>
              </a:ext>
            </a:extLst>
          </p:cNvPr>
          <p:cNvSpPr>
            <a:spLocks noGrp="1"/>
          </p:cNvSpPr>
          <p:nvPr>
            <p:ph type="body" sz="half" idx="2"/>
          </p:nvPr>
        </p:nvSpPr>
        <p:spPr>
          <a:xfrm>
            <a:off x="609478" y="2103969"/>
            <a:ext cx="3565525" cy="3414425"/>
          </a:xfrm>
        </p:spPr>
        <p:txBody>
          <a:bodyPr vert="horz" wrap="square" lIns="0" tIns="0" rIns="0" bIns="0" rtlCol="0" anchor="t">
            <a:noAutofit/>
          </a:bodyPr>
          <a:lstStyle/>
          <a:p>
            <a:pPr indent="-228600">
              <a:buFont typeface="Arial" panose="020B0604020202020204" pitchFamily="34" charset="0"/>
              <a:buChar char="•"/>
            </a:pPr>
            <a:r>
              <a:rPr lang="en-US" sz="2000" b="1" i="1" dirty="0"/>
              <a:t>CSS (Cascading Style Sheets) е </a:t>
            </a:r>
            <a:r>
              <a:rPr lang="en-US" sz="2000" b="1" i="1" err="1"/>
              <a:t>език</a:t>
            </a:r>
            <a:r>
              <a:rPr lang="en-US" sz="2000" b="1" i="1" dirty="0"/>
              <a:t> </a:t>
            </a:r>
            <a:r>
              <a:rPr lang="en-US" sz="2000" b="1" i="1" err="1"/>
              <a:t>за</a:t>
            </a:r>
            <a:r>
              <a:rPr lang="en-US" sz="2000" b="1" i="1" dirty="0"/>
              <a:t> </a:t>
            </a:r>
            <a:r>
              <a:rPr lang="en-US" sz="2000" b="1" i="1" err="1"/>
              <a:t>стилизиране</a:t>
            </a:r>
            <a:r>
              <a:rPr lang="en-US" sz="2000" b="1" i="1" dirty="0"/>
              <a:t> </a:t>
            </a:r>
            <a:r>
              <a:rPr lang="en-US" sz="2000" b="1" i="1" err="1"/>
              <a:t>на</a:t>
            </a:r>
            <a:r>
              <a:rPr lang="en-US" sz="2000" b="1" i="1" dirty="0"/>
              <a:t> </a:t>
            </a:r>
            <a:r>
              <a:rPr lang="en-US" sz="2000" b="1" i="1" err="1"/>
              <a:t>уебстраници</a:t>
            </a:r>
            <a:r>
              <a:rPr lang="en-US" sz="2000" b="1" i="1" dirty="0"/>
              <a:t> и </a:t>
            </a:r>
            <a:r>
              <a:rPr lang="en-US" sz="2000" b="1" i="1" err="1"/>
              <a:t>уебсайтове</a:t>
            </a:r>
            <a:r>
              <a:rPr lang="en-US" sz="2000" b="1" i="1" dirty="0"/>
              <a:t>. </a:t>
            </a:r>
            <a:r>
              <a:rPr lang="en-US" sz="2000" b="1" i="1" err="1"/>
              <a:t>Той</a:t>
            </a:r>
            <a:r>
              <a:rPr lang="en-US" sz="2000" b="1" i="1" dirty="0"/>
              <a:t> </a:t>
            </a:r>
            <a:r>
              <a:rPr lang="en-US" sz="2000" b="1" i="1" err="1"/>
              <a:t>се</a:t>
            </a:r>
            <a:r>
              <a:rPr lang="en-US" sz="2000" b="1" i="1" dirty="0"/>
              <a:t> </a:t>
            </a:r>
            <a:r>
              <a:rPr lang="en-US" sz="2000" b="1" i="1" err="1"/>
              <a:t>използва</a:t>
            </a:r>
            <a:r>
              <a:rPr lang="en-US" sz="2000" b="1" i="1" dirty="0"/>
              <a:t> </a:t>
            </a:r>
            <a:r>
              <a:rPr lang="en-US" sz="2000" b="1" i="1" err="1"/>
              <a:t>за</a:t>
            </a:r>
            <a:r>
              <a:rPr lang="en-US" sz="2000" b="1" i="1" dirty="0"/>
              <a:t> </a:t>
            </a:r>
            <a:r>
              <a:rPr lang="en-US" sz="2000" b="1" i="1" err="1"/>
              <a:t>определяне</a:t>
            </a:r>
            <a:r>
              <a:rPr lang="en-US" sz="2000" b="1" i="1" dirty="0"/>
              <a:t> </a:t>
            </a:r>
            <a:r>
              <a:rPr lang="en-US" sz="2000" b="1" i="1" err="1"/>
              <a:t>на</a:t>
            </a:r>
            <a:r>
              <a:rPr lang="en-US" sz="2000" b="1" i="1" dirty="0"/>
              <a:t> </a:t>
            </a:r>
            <a:r>
              <a:rPr lang="en-US" sz="2000" b="1" i="1" err="1"/>
              <a:t>външния</a:t>
            </a:r>
            <a:r>
              <a:rPr lang="en-US" sz="2000" b="1" i="1" dirty="0"/>
              <a:t> </a:t>
            </a:r>
            <a:r>
              <a:rPr lang="en-US" sz="2000" b="1" i="1" err="1"/>
              <a:t>вид</a:t>
            </a:r>
            <a:r>
              <a:rPr lang="en-US" sz="2000" b="1" i="1" dirty="0"/>
              <a:t> и </a:t>
            </a:r>
            <a:r>
              <a:rPr lang="en-US" sz="2000" b="1" i="1" err="1"/>
              <a:t>изглед</a:t>
            </a:r>
            <a:r>
              <a:rPr lang="en-US" sz="2000" b="1" i="1" dirty="0"/>
              <a:t> </a:t>
            </a:r>
            <a:r>
              <a:rPr lang="en-US" sz="2000" b="1" i="1" err="1"/>
              <a:t>на</a:t>
            </a:r>
            <a:r>
              <a:rPr lang="en-US" sz="2000" b="1" i="1" dirty="0"/>
              <a:t> HTML </a:t>
            </a:r>
            <a:r>
              <a:rPr lang="en-US" sz="2000" b="1" i="1" err="1"/>
              <a:t>елементите</a:t>
            </a:r>
            <a:r>
              <a:rPr lang="en-US" sz="2000" b="1" i="1" dirty="0"/>
              <a:t>, </a:t>
            </a:r>
            <a:r>
              <a:rPr lang="en-US" sz="2000" b="1" i="1" err="1"/>
              <a:t>давайки</a:t>
            </a:r>
            <a:r>
              <a:rPr lang="en-US" sz="2000" b="1" i="1" dirty="0"/>
              <a:t> </a:t>
            </a:r>
            <a:r>
              <a:rPr lang="en-US" sz="2000" b="1" i="1" err="1"/>
              <a:t>възможност</a:t>
            </a:r>
            <a:r>
              <a:rPr lang="en-US" sz="2000" b="1" i="1" dirty="0"/>
              <a:t> </a:t>
            </a:r>
            <a:r>
              <a:rPr lang="en-US" sz="2000" b="1" i="1" err="1"/>
              <a:t>за</a:t>
            </a:r>
            <a:r>
              <a:rPr lang="en-US" sz="2000" b="1" i="1" dirty="0"/>
              <a:t> </a:t>
            </a:r>
            <a:r>
              <a:rPr lang="en-US" sz="2000" b="1" i="1" err="1"/>
              <a:t>прилагане</a:t>
            </a:r>
            <a:r>
              <a:rPr lang="en-US" sz="2000" b="1" i="1" dirty="0"/>
              <a:t> </a:t>
            </a:r>
            <a:r>
              <a:rPr lang="en-US" sz="2000" b="1" i="1" err="1"/>
              <a:t>на</a:t>
            </a:r>
            <a:r>
              <a:rPr lang="en-US" sz="2000" b="1" i="1" dirty="0"/>
              <a:t> </a:t>
            </a:r>
            <a:r>
              <a:rPr lang="en-US" sz="2000" b="1" i="1" err="1"/>
              <a:t>различни</a:t>
            </a:r>
            <a:r>
              <a:rPr lang="en-US" sz="2000" b="1" i="1" dirty="0"/>
              <a:t> </a:t>
            </a:r>
            <a:r>
              <a:rPr lang="en-US" sz="2000" b="1" i="1" err="1"/>
              <a:t>стилове</a:t>
            </a:r>
            <a:r>
              <a:rPr lang="en-US" sz="2000" b="1" i="1" dirty="0"/>
              <a:t>, </a:t>
            </a:r>
            <a:r>
              <a:rPr lang="en-US" sz="2000" b="1" i="1" err="1"/>
              <a:t>цветове</a:t>
            </a:r>
            <a:r>
              <a:rPr lang="en-US" sz="2000" b="1" i="1" dirty="0"/>
              <a:t>, </a:t>
            </a:r>
            <a:r>
              <a:rPr lang="en-US" sz="2000" b="1" i="1" err="1"/>
              <a:t>размери</a:t>
            </a:r>
            <a:r>
              <a:rPr lang="en-US" sz="2000" b="1" i="1" dirty="0"/>
              <a:t>, </a:t>
            </a:r>
            <a:r>
              <a:rPr lang="en-US" sz="2000" b="1" i="1" err="1"/>
              <a:t>позиции</a:t>
            </a:r>
            <a:r>
              <a:rPr lang="en-US" sz="2000" b="1" i="1" dirty="0"/>
              <a:t> и </a:t>
            </a:r>
            <a:r>
              <a:rPr lang="en-US" sz="2000" b="1" i="1" err="1"/>
              <a:t>други</a:t>
            </a:r>
            <a:r>
              <a:rPr lang="en-US" sz="2000" b="1" i="1" dirty="0"/>
              <a:t> </a:t>
            </a:r>
            <a:r>
              <a:rPr lang="en-US" sz="2000" b="1" i="1" err="1"/>
              <a:t>визуални</a:t>
            </a:r>
            <a:r>
              <a:rPr lang="en-US" sz="2000" b="1" i="1" dirty="0"/>
              <a:t> </a:t>
            </a:r>
            <a:r>
              <a:rPr lang="en-US" sz="2000" b="1" i="1" err="1"/>
              <a:t>ефекти</a:t>
            </a:r>
            <a:r>
              <a:rPr lang="en-US" sz="2000" b="1" i="1" dirty="0"/>
              <a:t>.</a:t>
            </a:r>
          </a:p>
        </p:txBody>
      </p:sp>
      <p:pic>
        <p:nvPicPr>
          <p:cNvPr id="5" name="Picture 5" descr="Logo, company name&#10;&#10;Description automatically generated">
            <a:extLst>
              <a:ext uri="{FF2B5EF4-FFF2-40B4-BE49-F238E27FC236}">
                <a16:creationId xmlns:a16="http://schemas.microsoft.com/office/drawing/2014/main" id="{136DD6A7-A6D6-3263-7BBE-3EEBD3ACF9F0}"/>
              </a:ext>
            </a:extLst>
          </p:cNvPr>
          <p:cNvPicPr>
            <a:picLocks noGrp="1" noChangeAspect="1"/>
          </p:cNvPicPr>
          <p:nvPr>
            <p:ph idx="1"/>
          </p:nvPr>
        </p:nvPicPr>
        <p:blipFill rotWithShape="1">
          <a:blip r:embed="rId2"/>
          <a:srcRect l="24334" r="19366" b="-5"/>
          <a:stretch/>
        </p:blipFill>
        <p:spPr>
          <a:xfrm>
            <a:off x="5588000"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18" name="Group 17">
            <a:extLst>
              <a:ext uri="{FF2B5EF4-FFF2-40B4-BE49-F238E27FC236}">
                <a16:creationId xmlns:a16="http://schemas.microsoft.com/office/drawing/2014/main" id="{183B29DA-9BB8-4BA8-B8E1-8C2B544078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22156" y="4143453"/>
            <a:ext cx="734257" cy="760506"/>
            <a:chOff x="5243759" y="1363788"/>
            <a:chExt cx="734257" cy="760506"/>
          </a:xfrm>
        </p:grpSpPr>
        <p:sp>
          <p:nvSpPr>
            <p:cNvPr id="19" name="Freeform 5">
              <a:extLst>
                <a:ext uri="{FF2B5EF4-FFF2-40B4-BE49-F238E27FC236}">
                  <a16:creationId xmlns:a16="http://schemas.microsoft.com/office/drawing/2014/main" id="{D02496F8-166D-469A-8040-08608013B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6">
              <a:extLst>
                <a:ext uri="{FF2B5EF4-FFF2-40B4-BE49-F238E27FC236}">
                  <a16:creationId xmlns:a16="http://schemas.microsoft.com/office/drawing/2014/main" id="{23E648A7-A02A-4DC7-9FEC-489F1BA6F7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Freeform 8">
              <a:extLst>
                <a:ext uri="{FF2B5EF4-FFF2-40B4-BE49-F238E27FC236}">
                  <a16:creationId xmlns:a16="http://schemas.microsoft.com/office/drawing/2014/main" id="{4EF573B1-38BC-4C7B-894C-BE3864A04AD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3" name="Oval 22">
            <a:extLst>
              <a:ext uri="{FF2B5EF4-FFF2-40B4-BE49-F238E27FC236}">
                <a16:creationId xmlns:a16="http://schemas.microsoft.com/office/drawing/2014/main" id="{647A77D8-817B-4A9F-86AA-FE781E813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137651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8" name="Group 9">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1" name="Freeform: Shape 10">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val 11">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Freeform: Shape 13">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29" name="Rectangle 1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847642-6A4D-8E07-FB7F-3201146D9D4E}"/>
              </a:ext>
            </a:extLst>
          </p:cNvPr>
          <p:cNvSpPr>
            <a:spLocks noGrp="1"/>
          </p:cNvSpPr>
          <p:nvPr>
            <p:ph type="title"/>
          </p:nvPr>
        </p:nvSpPr>
        <p:spPr>
          <a:xfrm>
            <a:off x="328124" y="1576824"/>
            <a:ext cx="5437188" cy="1333055"/>
          </a:xfrm>
        </p:spPr>
        <p:txBody>
          <a:bodyPr vert="horz" wrap="square" lIns="0" tIns="0" rIns="0" bIns="0" rtlCol="0" anchor="t" anchorCtr="0">
            <a:normAutofit/>
          </a:bodyPr>
          <a:lstStyle/>
          <a:p>
            <a:r>
              <a:rPr lang="en-US" sz="4800" b="1" i="1" kern="1200" dirty="0">
                <a:solidFill>
                  <a:schemeClr val="tx1"/>
                </a:solidFill>
                <a:latin typeface="+mj-lt"/>
                <a:ea typeface="+mj-ea"/>
                <a:cs typeface="+mj-cs"/>
              </a:rPr>
              <a:t>JavaScript</a:t>
            </a:r>
          </a:p>
        </p:txBody>
      </p:sp>
      <p:grpSp>
        <p:nvGrpSpPr>
          <p:cNvPr id="30" name="Group 17">
            <a:extLst>
              <a:ext uri="{FF2B5EF4-FFF2-40B4-BE49-F238E27FC236}">
                <a16:creationId xmlns:a16="http://schemas.microsoft.com/office/drawing/2014/main" id="{11F8F457-0192-4F9A-9EEF-D784521FAC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02932" y="412017"/>
            <a:ext cx="667800" cy="631474"/>
            <a:chOff x="8069541" y="1262702"/>
            <a:chExt cx="667800" cy="631474"/>
          </a:xfrm>
        </p:grpSpPr>
        <p:sp>
          <p:nvSpPr>
            <p:cNvPr id="19" name="Freeform: Shape 18">
              <a:extLst>
                <a:ext uri="{FF2B5EF4-FFF2-40B4-BE49-F238E27FC236}">
                  <a16:creationId xmlns:a16="http://schemas.microsoft.com/office/drawing/2014/main" id="{811A27EA-330C-4F31-9051-19CBAE9788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8069541" y="1262702"/>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127000" dist="50800" dir="42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786FC59F-EC76-4A7A-AF75-507FBE3B5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8332341" y="1436239"/>
              <a:ext cx="270000" cy="540000"/>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5" name="Picture 5" descr="Logo&#10;&#10;Description automatically generated">
            <a:extLst>
              <a:ext uri="{FF2B5EF4-FFF2-40B4-BE49-F238E27FC236}">
                <a16:creationId xmlns:a16="http://schemas.microsoft.com/office/drawing/2014/main" id="{6F237BEE-4BE3-2353-A0A6-4FAAECDE518A}"/>
              </a:ext>
            </a:extLst>
          </p:cNvPr>
          <p:cNvPicPr>
            <a:picLocks noGrp="1" noChangeAspect="1"/>
          </p:cNvPicPr>
          <p:nvPr>
            <p:ph idx="1"/>
          </p:nvPr>
        </p:nvPicPr>
        <p:blipFill rotWithShape="1">
          <a:blip r:embed="rId2"/>
          <a:srcRect l="3125" r="1410" b="4"/>
          <a:stretch/>
        </p:blipFill>
        <p:spPr>
          <a:xfrm>
            <a:off x="550863" y="2530474"/>
            <a:ext cx="5773738" cy="3779838"/>
          </a:xfrm>
          <a:custGeom>
            <a:avLst/>
            <a:gdLst/>
            <a:ahLst/>
            <a:cxnLst/>
            <a:rect l="l" t="t" r="r" b="b"/>
            <a:pathLst>
              <a:path w="5773738" h="3779838">
                <a:moveTo>
                  <a:pt x="0" y="0"/>
                </a:moveTo>
                <a:lnTo>
                  <a:pt x="5773738" y="0"/>
                </a:lnTo>
                <a:lnTo>
                  <a:pt x="5773738" y="3779838"/>
                </a:lnTo>
                <a:lnTo>
                  <a:pt x="0" y="3779838"/>
                </a:lnTo>
                <a:close/>
              </a:path>
            </a:pathLst>
          </a:custGeom>
        </p:spPr>
      </p:pic>
      <p:sp>
        <p:nvSpPr>
          <p:cNvPr id="4" name="Text Placeholder 3">
            <a:extLst>
              <a:ext uri="{FF2B5EF4-FFF2-40B4-BE49-F238E27FC236}">
                <a16:creationId xmlns:a16="http://schemas.microsoft.com/office/drawing/2014/main" id="{95B03F8C-DAB6-1117-8D42-FF6DDEDBDCB4}"/>
              </a:ext>
            </a:extLst>
          </p:cNvPr>
          <p:cNvSpPr>
            <a:spLocks noGrp="1"/>
          </p:cNvSpPr>
          <p:nvPr>
            <p:ph type="body" sz="half" idx="2"/>
          </p:nvPr>
        </p:nvSpPr>
        <p:spPr>
          <a:xfrm>
            <a:off x="7140575" y="1520825"/>
            <a:ext cx="4500562" cy="4572000"/>
          </a:xfrm>
        </p:spPr>
        <p:txBody>
          <a:bodyPr vert="horz" wrap="square" lIns="0" tIns="0" rIns="0" bIns="0" rtlCol="0" anchor="t">
            <a:normAutofit/>
          </a:bodyPr>
          <a:lstStyle/>
          <a:p>
            <a:pPr indent="-228600">
              <a:buFont typeface="Arial" panose="020B0604020202020204" pitchFamily="34" charset="0"/>
              <a:buChar char="•"/>
            </a:pPr>
            <a:r>
              <a:rPr lang="en-US" sz="2000" b="1" dirty="0"/>
              <a:t>JavaScript </a:t>
            </a:r>
            <a:r>
              <a:rPr lang="en-US" sz="2000" b="1" err="1"/>
              <a:t>позволява</a:t>
            </a:r>
            <a:r>
              <a:rPr lang="en-US" sz="2000" b="1" dirty="0"/>
              <a:t> </a:t>
            </a:r>
            <a:r>
              <a:rPr lang="en-US" sz="2000" b="1" err="1"/>
              <a:t>на</a:t>
            </a:r>
            <a:r>
              <a:rPr lang="en-US" sz="2000" b="1" dirty="0"/>
              <a:t> </a:t>
            </a:r>
            <a:r>
              <a:rPr lang="en-US" sz="2000" b="1" err="1"/>
              <a:t>разработчиците</a:t>
            </a:r>
            <a:r>
              <a:rPr lang="en-US" sz="2000" b="1" dirty="0"/>
              <a:t> </a:t>
            </a:r>
            <a:r>
              <a:rPr lang="en-US" sz="2000" b="1" err="1"/>
              <a:t>да</a:t>
            </a:r>
            <a:r>
              <a:rPr lang="en-US" sz="2000" b="1" dirty="0"/>
              <a:t> </a:t>
            </a:r>
            <a:r>
              <a:rPr lang="en-US" sz="2000" b="1" err="1"/>
              <a:t>добавят</a:t>
            </a:r>
            <a:r>
              <a:rPr lang="en-US" sz="2000" b="1" dirty="0"/>
              <a:t> </a:t>
            </a:r>
            <a:r>
              <a:rPr lang="en-US" sz="2000" b="1" err="1"/>
              <a:t>интерактивност</a:t>
            </a:r>
            <a:r>
              <a:rPr lang="en-US" sz="2000" b="1" dirty="0"/>
              <a:t> и </a:t>
            </a:r>
            <a:r>
              <a:rPr lang="en-US" sz="2000" b="1" err="1"/>
              <a:t>функционалност</a:t>
            </a:r>
            <a:r>
              <a:rPr lang="en-US" sz="2000" b="1" dirty="0"/>
              <a:t> </a:t>
            </a:r>
            <a:r>
              <a:rPr lang="en-US" sz="2000" b="1" err="1"/>
              <a:t>към</a:t>
            </a:r>
            <a:r>
              <a:rPr lang="en-US" sz="2000" b="1" dirty="0"/>
              <a:t> </a:t>
            </a:r>
            <a:r>
              <a:rPr lang="en-US" sz="2000" b="1" err="1"/>
              <a:t>уебстраниците</a:t>
            </a:r>
            <a:r>
              <a:rPr lang="en-US" sz="2000" b="1" dirty="0"/>
              <a:t>, </a:t>
            </a:r>
            <a:r>
              <a:rPr lang="en-US" sz="2000" b="1" err="1"/>
              <a:t>като</a:t>
            </a:r>
            <a:r>
              <a:rPr lang="en-US" sz="2000" b="1" dirty="0"/>
              <a:t> </a:t>
            </a:r>
            <a:r>
              <a:rPr lang="en-US" sz="2000" b="1" err="1"/>
              <a:t>реагира</a:t>
            </a:r>
            <a:r>
              <a:rPr lang="en-US" sz="2000" b="1" dirty="0"/>
              <a:t> </a:t>
            </a:r>
            <a:r>
              <a:rPr lang="en-US" sz="2000" b="1" err="1"/>
              <a:t>на</a:t>
            </a:r>
            <a:r>
              <a:rPr lang="en-US" sz="2000" b="1" dirty="0"/>
              <a:t> </a:t>
            </a:r>
            <a:r>
              <a:rPr lang="en-US" sz="2000" b="1" err="1"/>
              <a:t>потребителски</a:t>
            </a:r>
            <a:r>
              <a:rPr lang="en-US" sz="2000" b="1" dirty="0"/>
              <a:t> </a:t>
            </a:r>
            <a:r>
              <a:rPr lang="en-US" sz="2000" b="1" err="1"/>
              <a:t>действия</a:t>
            </a:r>
            <a:r>
              <a:rPr lang="en-US" sz="2000" b="1" dirty="0"/>
              <a:t>, </a:t>
            </a:r>
            <a:r>
              <a:rPr lang="en-US" sz="2000" b="1" err="1"/>
              <a:t>взаимодейства</a:t>
            </a:r>
            <a:r>
              <a:rPr lang="en-US" sz="2000" b="1" dirty="0"/>
              <a:t> </a:t>
            </a:r>
            <a:r>
              <a:rPr lang="en-US" sz="2000" b="1" err="1"/>
              <a:t>със</a:t>
            </a:r>
            <a:r>
              <a:rPr lang="en-US" sz="2000" b="1" dirty="0"/>
              <a:t> </a:t>
            </a:r>
            <a:r>
              <a:rPr lang="en-US" sz="2000" b="1" err="1"/>
              <a:t>сървъра</a:t>
            </a:r>
            <a:r>
              <a:rPr lang="en-US" sz="2000" b="1" dirty="0"/>
              <a:t> и </a:t>
            </a:r>
            <a:r>
              <a:rPr lang="en-US" sz="2000" b="1" err="1"/>
              <a:t>манипулира</a:t>
            </a:r>
            <a:r>
              <a:rPr lang="en-US" sz="2000" b="1" dirty="0"/>
              <a:t> </a:t>
            </a:r>
            <a:r>
              <a:rPr lang="en-US" sz="2000" b="1" err="1"/>
              <a:t>съдържанието</a:t>
            </a:r>
            <a:r>
              <a:rPr lang="en-US" sz="2000" b="1" dirty="0"/>
              <a:t> </a:t>
            </a:r>
            <a:r>
              <a:rPr lang="en-US" sz="2000" b="1" err="1"/>
              <a:t>на</a:t>
            </a:r>
            <a:r>
              <a:rPr lang="en-US" sz="2000" b="1" dirty="0"/>
              <a:t> </a:t>
            </a:r>
            <a:r>
              <a:rPr lang="en-US" sz="2000" b="1" err="1"/>
              <a:t>страницата</a:t>
            </a:r>
            <a:r>
              <a:rPr lang="en-US" sz="2000" b="1" dirty="0"/>
              <a:t> в </a:t>
            </a:r>
            <a:r>
              <a:rPr lang="en-US" sz="2000" b="1" err="1"/>
              <a:t>реално</a:t>
            </a:r>
            <a:r>
              <a:rPr lang="en-US" sz="2000" b="1" dirty="0"/>
              <a:t> </a:t>
            </a:r>
            <a:r>
              <a:rPr lang="en-US" sz="2000" b="1" err="1"/>
              <a:t>време</a:t>
            </a:r>
            <a:r>
              <a:rPr lang="en-US" sz="2000" b="1" dirty="0"/>
              <a:t>. </a:t>
            </a:r>
            <a:r>
              <a:rPr lang="en-US" sz="2000" b="1" err="1"/>
              <a:t>Той</a:t>
            </a:r>
            <a:r>
              <a:rPr lang="en-US" sz="2000" b="1" dirty="0"/>
              <a:t> е </a:t>
            </a:r>
            <a:r>
              <a:rPr lang="en-US" sz="2000" b="1" err="1"/>
              <a:t>основен</a:t>
            </a:r>
            <a:r>
              <a:rPr lang="en-US" sz="2000" b="1" dirty="0"/>
              <a:t> </a:t>
            </a:r>
            <a:r>
              <a:rPr lang="en-US" sz="2000" b="1" err="1"/>
              <a:t>елемент</a:t>
            </a:r>
            <a:r>
              <a:rPr lang="en-US" sz="2000" b="1" dirty="0"/>
              <a:t> </a:t>
            </a:r>
            <a:r>
              <a:rPr lang="en-US" sz="2000" b="1" err="1"/>
              <a:t>във</a:t>
            </a:r>
            <a:r>
              <a:rPr lang="en-US" sz="2000" b="1" dirty="0"/>
              <a:t> </a:t>
            </a:r>
            <a:r>
              <a:rPr lang="en-US" sz="2000" b="1" err="1"/>
              <a:t>вградените</a:t>
            </a:r>
            <a:r>
              <a:rPr lang="en-US" sz="2000" b="1" dirty="0"/>
              <a:t> </a:t>
            </a:r>
            <a:r>
              <a:rPr lang="en-US" sz="2000" b="1" err="1"/>
              <a:t>скриптове</a:t>
            </a:r>
            <a:r>
              <a:rPr lang="en-US" sz="2000" b="1" dirty="0"/>
              <a:t> </a:t>
            </a:r>
            <a:r>
              <a:rPr lang="en-US" sz="2000" b="1" err="1"/>
              <a:t>на</a:t>
            </a:r>
            <a:r>
              <a:rPr lang="en-US" sz="2000" b="1" dirty="0"/>
              <a:t> </a:t>
            </a:r>
            <a:r>
              <a:rPr lang="en-US" sz="2000" b="1" err="1"/>
              <a:t>уебстраници</a:t>
            </a:r>
            <a:r>
              <a:rPr lang="en-US" sz="2000" b="1" dirty="0"/>
              <a:t> и </a:t>
            </a:r>
            <a:r>
              <a:rPr lang="en-US" sz="2000" b="1" err="1"/>
              <a:t>се</a:t>
            </a:r>
            <a:r>
              <a:rPr lang="en-US" sz="2000" b="1" dirty="0"/>
              <a:t> </a:t>
            </a:r>
            <a:r>
              <a:rPr lang="en-US" sz="2000" b="1" err="1"/>
              <a:t>изпълнява</a:t>
            </a:r>
            <a:r>
              <a:rPr lang="en-US" sz="2000" b="1" dirty="0"/>
              <a:t> </a:t>
            </a:r>
            <a:r>
              <a:rPr lang="en-US" sz="2000" b="1" err="1"/>
              <a:t>от</a:t>
            </a:r>
            <a:r>
              <a:rPr lang="en-US" sz="2000" b="1" dirty="0"/>
              <a:t> </a:t>
            </a:r>
            <a:r>
              <a:rPr lang="en-US" sz="2000" b="1" err="1"/>
              <a:t>уеб</a:t>
            </a:r>
            <a:r>
              <a:rPr lang="en-US" sz="2000" b="1" dirty="0"/>
              <a:t> </a:t>
            </a:r>
            <a:r>
              <a:rPr lang="en-US" sz="2000" b="1" err="1"/>
              <a:t>браузърите</a:t>
            </a:r>
            <a:r>
              <a:rPr lang="en-US" sz="2000" b="1" dirty="0"/>
              <a:t> </a:t>
            </a:r>
            <a:r>
              <a:rPr lang="en-US" sz="2000" b="1" err="1"/>
              <a:t>на</a:t>
            </a:r>
            <a:r>
              <a:rPr lang="en-US" sz="2000" b="1" dirty="0"/>
              <a:t> </a:t>
            </a:r>
            <a:r>
              <a:rPr lang="en-US" sz="2000" b="1" err="1"/>
              <a:t>клиентската</a:t>
            </a:r>
            <a:r>
              <a:rPr lang="en-US" sz="2000" b="1" dirty="0"/>
              <a:t> </a:t>
            </a:r>
            <a:r>
              <a:rPr lang="en-US" sz="2000" b="1" err="1"/>
              <a:t>страна</a:t>
            </a:r>
            <a:r>
              <a:rPr lang="en-US" sz="2000" b="1" dirty="0"/>
              <a:t>.</a:t>
            </a:r>
            <a:endParaRPr lang="en-US" sz="2000" b="1">
              <a:solidFill>
                <a:srgbClr val="FFFFFF">
                  <a:alpha val="60000"/>
                </a:srgbClr>
              </a:solidFill>
              <a:ea typeface="Source Sans Pro"/>
            </a:endParaRPr>
          </a:p>
        </p:txBody>
      </p:sp>
      <p:sp>
        <p:nvSpPr>
          <p:cNvPr id="31" name="Freeform: Shape 21">
            <a:extLst>
              <a:ext uri="{FF2B5EF4-FFF2-40B4-BE49-F238E27FC236}">
                <a16:creationId xmlns:a16="http://schemas.microsoft.com/office/drawing/2014/main" id="{3E6AA126-9DDC-4FBE-AEE6-8D0E982B0E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2295" y="6121100"/>
            <a:ext cx="1080000" cy="736900"/>
          </a:xfrm>
          <a:custGeom>
            <a:avLst/>
            <a:gdLst>
              <a:gd name="connsiteX0" fmla="*/ 540000 w 1080000"/>
              <a:gd name="connsiteY0" fmla="*/ 0 h 736900"/>
              <a:gd name="connsiteX1" fmla="*/ 1080000 w 1080000"/>
              <a:gd name="connsiteY1" fmla="*/ 540000 h 736900"/>
              <a:gd name="connsiteX2" fmla="*/ 1069029 w 1080000"/>
              <a:gd name="connsiteY2" fmla="*/ 648829 h 736900"/>
              <a:gd name="connsiteX3" fmla="*/ 1041691 w 1080000"/>
              <a:gd name="connsiteY3" fmla="*/ 736900 h 736900"/>
              <a:gd name="connsiteX4" fmla="*/ 38310 w 1080000"/>
              <a:gd name="connsiteY4" fmla="*/ 736900 h 736900"/>
              <a:gd name="connsiteX5" fmla="*/ 10971 w 1080000"/>
              <a:gd name="connsiteY5" fmla="*/ 648829 h 736900"/>
              <a:gd name="connsiteX6" fmla="*/ 0 w 1080000"/>
              <a:gd name="connsiteY6" fmla="*/ 540000 h 736900"/>
              <a:gd name="connsiteX7" fmla="*/ 540000 w 1080000"/>
              <a:gd name="connsiteY7" fmla="*/ 0 h 73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0000" h="736900">
                <a:moveTo>
                  <a:pt x="540000" y="0"/>
                </a:moveTo>
                <a:cubicBezTo>
                  <a:pt x="838234" y="0"/>
                  <a:pt x="1080000" y="241766"/>
                  <a:pt x="1080000" y="540000"/>
                </a:cubicBezTo>
                <a:cubicBezTo>
                  <a:pt x="1080000" y="577280"/>
                  <a:pt x="1076223" y="613676"/>
                  <a:pt x="1069029" y="648829"/>
                </a:cubicBezTo>
                <a:lnTo>
                  <a:pt x="1041691" y="736900"/>
                </a:lnTo>
                <a:lnTo>
                  <a:pt x="38310" y="736900"/>
                </a:lnTo>
                <a:lnTo>
                  <a:pt x="10971" y="648829"/>
                </a:lnTo>
                <a:cubicBezTo>
                  <a:pt x="3778" y="613676"/>
                  <a:pt x="0" y="577280"/>
                  <a:pt x="0" y="540000"/>
                </a:cubicBezTo>
                <a:cubicBezTo>
                  <a:pt x="0" y="241766"/>
                  <a:pt x="241766" y="0"/>
                  <a:pt x="540000" y="0"/>
                </a:cubicBezTo>
                <a:close/>
              </a:path>
            </a:pathLst>
          </a:cu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76200" dir="1926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987159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0" name="Group 9">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1" name="Freeform: Shape 10">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val 11">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Freeform: Shape 13">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31" name="Rectangle 1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59E5C0-CDE7-44A9-925C-F257D6BCEDB9}"/>
              </a:ext>
            </a:extLst>
          </p:cNvPr>
          <p:cNvSpPr>
            <a:spLocks noGrp="1"/>
          </p:cNvSpPr>
          <p:nvPr>
            <p:ph type="title"/>
          </p:nvPr>
        </p:nvSpPr>
        <p:spPr>
          <a:xfrm>
            <a:off x="550864" y="549275"/>
            <a:ext cx="3565524" cy="1997855"/>
          </a:xfrm>
        </p:spPr>
        <p:txBody>
          <a:bodyPr vert="horz" wrap="square" lIns="0" tIns="0" rIns="0" bIns="0" rtlCol="0" anchor="b" anchorCtr="0">
            <a:normAutofit/>
          </a:bodyPr>
          <a:lstStyle/>
          <a:p>
            <a:r>
              <a:rPr lang="en-US" sz="4800" b="1" i="1" kern="1200" dirty="0">
                <a:solidFill>
                  <a:schemeClr val="tx1"/>
                </a:solidFill>
                <a:latin typeface="+mj-lt"/>
                <a:ea typeface="+mj-ea"/>
                <a:cs typeface="+mj-cs"/>
              </a:rPr>
              <a:t>PHP</a:t>
            </a:r>
          </a:p>
        </p:txBody>
      </p:sp>
      <p:sp>
        <p:nvSpPr>
          <p:cNvPr id="4" name="Text Placeholder 3">
            <a:extLst>
              <a:ext uri="{FF2B5EF4-FFF2-40B4-BE49-F238E27FC236}">
                <a16:creationId xmlns:a16="http://schemas.microsoft.com/office/drawing/2014/main" id="{95C25D23-9FCD-1AD7-0CD6-E6B3FBE1192B}"/>
              </a:ext>
            </a:extLst>
          </p:cNvPr>
          <p:cNvSpPr>
            <a:spLocks noGrp="1"/>
          </p:cNvSpPr>
          <p:nvPr>
            <p:ph type="body" sz="half" idx="2"/>
          </p:nvPr>
        </p:nvSpPr>
        <p:spPr>
          <a:xfrm>
            <a:off x="550863" y="2678400"/>
            <a:ext cx="3565525" cy="3414425"/>
          </a:xfrm>
        </p:spPr>
        <p:txBody>
          <a:bodyPr vert="horz" wrap="square" lIns="0" tIns="0" rIns="0" bIns="0" rtlCol="0" anchor="t">
            <a:normAutofit/>
          </a:bodyPr>
          <a:lstStyle/>
          <a:p>
            <a:pPr indent="-228600">
              <a:buFont typeface="Arial" panose="020B0604020202020204" pitchFamily="34" charset="0"/>
              <a:buChar char="•"/>
            </a:pPr>
            <a:r>
              <a:rPr lang="en-US" dirty="0"/>
              <a:t>PHP </a:t>
            </a:r>
            <a:r>
              <a:rPr lang="en-US" dirty="0" err="1"/>
              <a:t>предоставя</a:t>
            </a:r>
            <a:r>
              <a:rPr lang="en-US" dirty="0"/>
              <a:t> </a:t>
            </a:r>
            <a:r>
              <a:rPr lang="en-US" dirty="0" err="1"/>
              <a:t>голяма</a:t>
            </a:r>
            <a:r>
              <a:rPr lang="en-US" dirty="0"/>
              <a:t> </a:t>
            </a:r>
            <a:r>
              <a:rPr lang="en-US" dirty="0" err="1"/>
              <a:t>функционалност</a:t>
            </a:r>
            <a:r>
              <a:rPr lang="en-US" dirty="0"/>
              <a:t> и </a:t>
            </a:r>
            <a:r>
              <a:rPr lang="en-US" dirty="0" err="1"/>
              <a:t>гъвкавост</a:t>
            </a:r>
            <a:r>
              <a:rPr lang="en-US" dirty="0"/>
              <a:t> </a:t>
            </a:r>
            <a:r>
              <a:rPr lang="en-US" dirty="0" err="1"/>
              <a:t>за</a:t>
            </a:r>
            <a:r>
              <a:rPr lang="en-US" dirty="0"/>
              <a:t> </a:t>
            </a:r>
            <a:r>
              <a:rPr lang="en-US" dirty="0" err="1"/>
              <a:t>работа</a:t>
            </a:r>
            <a:r>
              <a:rPr lang="en-US" dirty="0"/>
              <a:t> с </a:t>
            </a:r>
            <a:r>
              <a:rPr lang="en-US" dirty="0" err="1"/>
              <a:t>уебсървъри</a:t>
            </a:r>
            <a:r>
              <a:rPr lang="en-US" dirty="0"/>
              <a:t>. </a:t>
            </a:r>
            <a:r>
              <a:rPr lang="en-US" dirty="0" err="1"/>
              <a:t>Той</a:t>
            </a:r>
            <a:r>
              <a:rPr lang="en-US" dirty="0"/>
              <a:t> </a:t>
            </a:r>
            <a:r>
              <a:rPr lang="en-US" dirty="0" err="1"/>
              <a:t>може</a:t>
            </a:r>
            <a:r>
              <a:rPr lang="en-US" dirty="0"/>
              <a:t> </a:t>
            </a:r>
            <a:r>
              <a:rPr lang="en-US" dirty="0" err="1"/>
              <a:t>да</a:t>
            </a:r>
            <a:r>
              <a:rPr lang="en-US" dirty="0"/>
              <a:t> </a:t>
            </a:r>
            <a:r>
              <a:rPr lang="en-US" dirty="0" err="1"/>
              <a:t>взаимодейства</a:t>
            </a:r>
            <a:r>
              <a:rPr lang="en-US" dirty="0"/>
              <a:t> с </a:t>
            </a:r>
            <a:r>
              <a:rPr lang="en-US" dirty="0" err="1"/>
              <a:t>бази</a:t>
            </a:r>
            <a:r>
              <a:rPr lang="en-US" dirty="0"/>
              <a:t> </a:t>
            </a:r>
            <a:r>
              <a:rPr lang="en-US" dirty="0" err="1"/>
              <a:t>данни</a:t>
            </a:r>
            <a:r>
              <a:rPr lang="en-US" dirty="0"/>
              <a:t>, </a:t>
            </a:r>
            <a:r>
              <a:rPr lang="en-US" dirty="0" err="1"/>
              <a:t>обработва</a:t>
            </a:r>
            <a:r>
              <a:rPr lang="en-US" dirty="0"/>
              <a:t> </a:t>
            </a:r>
            <a:r>
              <a:rPr lang="en-US" dirty="0" err="1"/>
              <a:t>формуляри</a:t>
            </a:r>
            <a:r>
              <a:rPr lang="en-US" dirty="0"/>
              <a:t>, </a:t>
            </a:r>
            <a:r>
              <a:rPr lang="en-US" dirty="0" err="1"/>
              <a:t>генерира</a:t>
            </a:r>
            <a:r>
              <a:rPr lang="en-US" dirty="0"/>
              <a:t> </a:t>
            </a:r>
            <a:r>
              <a:rPr lang="en-US" dirty="0" err="1"/>
              <a:t>динамични</a:t>
            </a:r>
            <a:r>
              <a:rPr lang="en-US" dirty="0"/>
              <a:t> </a:t>
            </a:r>
            <a:r>
              <a:rPr lang="en-US" dirty="0" err="1"/>
              <a:t>страниците</a:t>
            </a:r>
            <a:r>
              <a:rPr lang="en-US" dirty="0"/>
              <a:t>, </a:t>
            </a:r>
            <a:r>
              <a:rPr lang="en-US" dirty="0" err="1"/>
              <a:t>обработва</a:t>
            </a:r>
            <a:r>
              <a:rPr lang="en-US" dirty="0"/>
              <a:t> </a:t>
            </a:r>
            <a:r>
              <a:rPr lang="en-US" dirty="0" err="1"/>
              <a:t>сесии</a:t>
            </a:r>
            <a:r>
              <a:rPr lang="en-US" dirty="0"/>
              <a:t> и </a:t>
            </a:r>
            <a:r>
              <a:rPr lang="en-US" dirty="0" err="1"/>
              <a:t>бисквитки</a:t>
            </a:r>
            <a:r>
              <a:rPr lang="en-US" dirty="0"/>
              <a:t>, </a:t>
            </a:r>
            <a:r>
              <a:rPr lang="en-US" dirty="0" err="1"/>
              <a:t>изпраща</a:t>
            </a:r>
            <a:r>
              <a:rPr lang="en-US" dirty="0"/>
              <a:t> и </a:t>
            </a:r>
            <a:r>
              <a:rPr lang="en-US" dirty="0" err="1"/>
              <a:t>получава</a:t>
            </a:r>
            <a:r>
              <a:rPr lang="en-US" dirty="0"/>
              <a:t> </a:t>
            </a:r>
            <a:r>
              <a:rPr lang="en-US" dirty="0" err="1"/>
              <a:t>данни</a:t>
            </a:r>
            <a:r>
              <a:rPr lang="en-US" dirty="0"/>
              <a:t> </a:t>
            </a:r>
            <a:r>
              <a:rPr lang="en-US" dirty="0" err="1"/>
              <a:t>чрез</a:t>
            </a:r>
            <a:r>
              <a:rPr lang="en-US" dirty="0"/>
              <a:t> HTTP </a:t>
            </a:r>
            <a:r>
              <a:rPr lang="en-US" dirty="0" err="1"/>
              <a:t>протокола</a:t>
            </a:r>
            <a:r>
              <a:rPr lang="en-US" dirty="0"/>
              <a:t> и </a:t>
            </a:r>
            <a:r>
              <a:rPr lang="en-US" dirty="0" err="1"/>
              <a:t>много</a:t>
            </a:r>
            <a:r>
              <a:rPr lang="en-US" dirty="0"/>
              <a:t> </a:t>
            </a:r>
            <a:r>
              <a:rPr lang="en-US" dirty="0" err="1"/>
              <a:t>други</a:t>
            </a:r>
            <a:r>
              <a:rPr lang="en-US" dirty="0"/>
              <a:t>. PHP е </a:t>
            </a:r>
            <a:r>
              <a:rPr lang="en-US" dirty="0" err="1"/>
              <a:t>съвместим</a:t>
            </a:r>
            <a:r>
              <a:rPr lang="en-US" dirty="0"/>
              <a:t> с </a:t>
            </a:r>
            <a:r>
              <a:rPr lang="en-US" dirty="0" err="1"/>
              <a:t>различни</a:t>
            </a:r>
            <a:r>
              <a:rPr lang="en-US" dirty="0"/>
              <a:t> </a:t>
            </a:r>
            <a:r>
              <a:rPr lang="en-US" dirty="0" err="1"/>
              <a:t>операционни</a:t>
            </a:r>
            <a:r>
              <a:rPr lang="en-US" dirty="0"/>
              <a:t> </a:t>
            </a:r>
            <a:r>
              <a:rPr lang="en-US" dirty="0" err="1"/>
              <a:t>системи</a:t>
            </a:r>
            <a:r>
              <a:rPr lang="en-US" dirty="0"/>
              <a:t> и </a:t>
            </a:r>
            <a:r>
              <a:rPr lang="en-US" dirty="0" err="1"/>
              <a:t>уебсървъри</a:t>
            </a:r>
            <a:r>
              <a:rPr lang="en-US" dirty="0"/>
              <a:t> и е </a:t>
            </a:r>
            <a:r>
              <a:rPr lang="en-US" dirty="0" err="1"/>
              <a:t>лесно</a:t>
            </a:r>
            <a:r>
              <a:rPr lang="en-US" dirty="0"/>
              <a:t> </a:t>
            </a:r>
            <a:r>
              <a:rPr lang="en-US" dirty="0" err="1"/>
              <a:t>разширяем</a:t>
            </a:r>
            <a:r>
              <a:rPr lang="en-US" dirty="0"/>
              <a:t> </a:t>
            </a:r>
            <a:r>
              <a:rPr lang="en-US" dirty="0" err="1"/>
              <a:t>чрез</a:t>
            </a:r>
            <a:r>
              <a:rPr lang="en-US" dirty="0"/>
              <a:t> </a:t>
            </a:r>
            <a:r>
              <a:rPr lang="en-US" dirty="0" err="1"/>
              <a:t>допълнителни</a:t>
            </a:r>
            <a:r>
              <a:rPr lang="en-US" dirty="0"/>
              <a:t> </a:t>
            </a:r>
            <a:r>
              <a:rPr lang="en-US" dirty="0" err="1"/>
              <a:t>модули</a:t>
            </a:r>
            <a:r>
              <a:rPr lang="en-US" dirty="0"/>
              <a:t> и </a:t>
            </a:r>
            <a:r>
              <a:rPr lang="en-US" dirty="0" err="1"/>
              <a:t>библиотеки</a:t>
            </a:r>
            <a:r>
              <a:rPr lang="en-US" dirty="0"/>
              <a:t>.</a:t>
            </a:r>
          </a:p>
        </p:txBody>
      </p:sp>
      <p:pic>
        <p:nvPicPr>
          <p:cNvPr id="5" name="Picture 5" descr="Diagram&#10;&#10;Description automatically generated">
            <a:extLst>
              <a:ext uri="{FF2B5EF4-FFF2-40B4-BE49-F238E27FC236}">
                <a16:creationId xmlns:a16="http://schemas.microsoft.com/office/drawing/2014/main" id="{3F7416DE-A9EA-EBC9-FBFE-EBBD2F2167FC}"/>
              </a:ext>
            </a:extLst>
          </p:cNvPr>
          <p:cNvPicPr>
            <a:picLocks noGrp="1" noChangeAspect="1"/>
          </p:cNvPicPr>
          <p:nvPr>
            <p:ph idx="1"/>
          </p:nvPr>
        </p:nvPicPr>
        <p:blipFill rotWithShape="1">
          <a:blip r:embed="rId2"/>
          <a:srcRect l="7636" r="21615" b="2"/>
          <a:stretch/>
        </p:blipFill>
        <p:spPr>
          <a:xfrm>
            <a:off x="5588000"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32" name="Group 17">
            <a:extLst>
              <a:ext uri="{FF2B5EF4-FFF2-40B4-BE49-F238E27FC236}">
                <a16:creationId xmlns:a16="http://schemas.microsoft.com/office/drawing/2014/main" id="{183B29DA-9BB8-4BA8-B8E1-8C2B544078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22156" y="4143453"/>
            <a:ext cx="734257" cy="760506"/>
            <a:chOff x="5243759" y="1363788"/>
            <a:chExt cx="734257" cy="760506"/>
          </a:xfrm>
        </p:grpSpPr>
        <p:sp>
          <p:nvSpPr>
            <p:cNvPr id="19" name="Freeform 5">
              <a:extLst>
                <a:ext uri="{FF2B5EF4-FFF2-40B4-BE49-F238E27FC236}">
                  <a16:creationId xmlns:a16="http://schemas.microsoft.com/office/drawing/2014/main" id="{D02496F8-166D-469A-8040-08608013B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6">
              <a:extLst>
                <a:ext uri="{FF2B5EF4-FFF2-40B4-BE49-F238E27FC236}">
                  <a16:creationId xmlns:a16="http://schemas.microsoft.com/office/drawing/2014/main" id="{23E648A7-A02A-4DC7-9FEC-489F1BA6F7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Freeform 8">
              <a:extLst>
                <a:ext uri="{FF2B5EF4-FFF2-40B4-BE49-F238E27FC236}">
                  <a16:creationId xmlns:a16="http://schemas.microsoft.com/office/drawing/2014/main" id="{4EF573B1-38BC-4C7B-894C-BE3864A04AD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3" name="Oval 22">
            <a:extLst>
              <a:ext uri="{FF2B5EF4-FFF2-40B4-BE49-F238E27FC236}">
                <a16:creationId xmlns:a16="http://schemas.microsoft.com/office/drawing/2014/main" id="{647A77D8-817B-4A9F-86AA-FE781E813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8834749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1" name="Freeform: Shape 10">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val 11">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Freeform: Shape 13">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16" name="Rectangle 1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7EAA46-9907-234B-6A27-9C3FC8F66C63}"/>
              </a:ext>
            </a:extLst>
          </p:cNvPr>
          <p:cNvSpPr>
            <a:spLocks noGrp="1"/>
          </p:cNvSpPr>
          <p:nvPr>
            <p:ph type="title"/>
          </p:nvPr>
        </p:nvSpPr>
        <p:spPr>
          <a:xfrm>
            <a:off x="550864" y="549275"/>
            <a:ext cx="3565524" cy="1997855"/>
          </a:xfrm>
        </p:spPr>
        <p:txBody>
          <a:bodyPr vert="horz" wrap="square" lIns="0" tIns="0" rIns="0" bIns="0" rtlCol="0" anchor="b" anchorCtr="0">
            <a:normAutofit/>
          </a:bodyPr>
          <a:lstStyle/>
          <a:p>
            <a:r>
              <a:rPr lang="en-US" sz="4800" kern="1200" dirty="0">
                <a:solidFill>
                  <a:schemeClr val="tx1"/>
                </a:solidFill>
                <a:latin typeface="+mj-lt"/>
                <a:ea typeface="+mj-ea"/>
                <a:cs typeface="+mj-cs"/>
              </a:rPr>
              <a:t>EmailJS </a:t>
            </a:r>
          </a:p>
        </p:txBody>
      </p:sp>
      <p:sp>
        <p:nvSpPr>
          <p:cNvPr id="4" name="Text Placeholder 3">
            <a:extLst>
              <a:ext uri="{FF2B5EF4-FFF2-40B4-BE49-F238E27FC236}">
                <a16:creationId xmlns:a16="http://schemas.microsoft.com/office/drawing/2014/main" id="{F428FDF9-9BDF-032E-2BB9-9A6A748FD446}"/>
              </a:ext>
            </a:extLst>
          </p:cNvPr>
          <p:cNvSpPr>
            <a:spLocks noGrp="1"/>
          </p:cNvSpPr>
          <p:nvPr>
            <p:ph type="body" sz="half" idx="2"/>
          </p:nvPr>
        </p:nvSpPr>
        <p:spPr>
          <a:xfrm>
            <a:off x="550863" y="2678400"/>
            <a:ext cx="3565525" cy="3414425"/>
          </a:xfrm>
        </p:spPr>
        <p:txBody>
          <a:bodyPr vert="horz" wrap="square" lIns="0" tIns="0" rIns="0" bIns="0" rtlCol="0" anchor="t">
            <a:normAutofit/>
          </a:bodyPr>
          <a:lstStyle/>
          <a:p>
            <a:pPr indent="-228600">
              <a:buFont typeface="Arial" panose="020B0604020202020204" pitchFamily="34" charset="0"/>
              <a:buChar char="•"/>
            </a:pPr>
            <a:r>
              <a:rPr lang="en-US" sz="1500"/>
              <a:t>EmailJS е онлайн платформа, която предоставя прост и удобен начин за изпращане на имейли чрез JavaScript. Тя предлага възможността да се използва съществуващият клиентски код на JavaScript, за да се изпратят имейли от уебстраница директно през сървърите на EmailJS. EmailJS е полезен инструмент за уеб разработчиците, които искат да изпращат имейли от своите уебстраници, без да се занимават със сложната настройка и поддръжка на сървъри за имейли.</a:t>
            </a:r>
          </a:p>
          <a:p>
            <a:pPr indent="-228600">
              <a:buFont typeface="Arial" panose="020B0604020202020204" pitchFamily="34" charset="0"/>
              <a:buChar char="•"/>
            </a:pPr>
            <a:endParaRPr lang="en-US" sz="1500"/>
          </a:p>
        </p:txBody>
      </p:sp>
      <p:pic>
        <p:nvPicPr>
          <p:cNvPr id="5" name="Picture 5" descr="Icon&#10;&#10;Description automatically generated">
            <a:extLst>
              <a:ext uri="{FF2B5EF4-FFF2-40B4-BE49-F238E27FC236}">
                <a16:creationId xmlns:a16="http://schemas.microsoft.com/office/drawing/2014/main" id="{F9F0CB30-E8D2-5405-2E51-51DC4D8CA9A7}"/>
              </a:ext>
            </a:extLst>
          </p:cNvPr>
          <p:cNvPicPr>
            <a:picLocks noGrp="1" noChangeAspect="1"/>
          </p:cNvPicPr>
          <p:nvPr>
            <p:ph idx="1"/>
          </p:nvPr>
        </p:nvPicPr>
        <p:blipFill rotWithShape="1">
          <a:blip r:embed="rId2"/>
          <a:srcRect r="-2" b="-2"/>
          <a:stretch/>
        </p:blipFill>
        <p:spPr>
          <a:xfrm>
            <a:off x="5588000"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18" name="Group 17">
            <a:extLst>
              <a:ext uri="{FF2B5EF4-FFF2-40B4-BE49-F238E27FC236}">
                <a16:creationId xmlns:a16="http://schemas.microsoft.com/office/drawing/2014/main" id="{183B29DA-9BB8-4BA8-B8E1-8C2B544078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22156" y="4143453"/>
            <a:ext cx="734257" cy="760506"/>
            <a:chOff x="5243759" y="1363788"/>
            <a:chExt cx="734257" cy="760506"/>
          </a:xfrm>
        </p:grpSpPr>
        <p:sp>
          <p:nvSpPr>
            <p:cNvPr id="19" name="Freeform 5">
              <a:extLst>
                <a:ext uri="{FF2B5EF4-FFF2-40B4-BE49-F238E27FC236}">
                  <a16:creationId xmlns:a16="http://schemas.microsoft.com/office/drawing/2014/main" id="{D02496F8-166D-469A-8040-08608013B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6">
              <a:extLst>
                <a:ext uri="{FF2B5EF4-FFF2-40B4-BE49-F238E27FC236}">
                  <a16:creationId xmlns:a16="http://schemas.microsoft.com/office/drawing/2014/main" id="{23E648A7-A02A-4DC7-9FEC-489F1BA6F7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Freeform 8">
              <a:extLst>
                <a:ext uri="{FF2B5EF4-FFF2-40B4-BE49-F238E27FC236}">
                  <a16:creationId xmlns:a16="http://schemas.microsoft.com/office/drawing/2014/main" id="{4EF573B1-38BC-4C7B-894C-BE3864A04AD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3" name="Oval 22">
            <a:extLst>
              <a:ext uri="{FF2B5EF4-FFF2-40B4-BE49-F238E27FC236}">
                <a16:creationId xmlns:a16="http://schemas.microsoft.com/office/drawing/2014/main" id="{647A77D8-817B-4A9F-86AA-FE781E813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2235612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5" name="Group 9">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1" name="Freeform: Shape 10">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2" name="Oval 11">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Freeform: Shape 13">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26" name="Rectangle 1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183191-1895-28BB-0817-537DF5206698}"/>
              </a:ext>
            </a:extLst>
          </p:cNvPr>
          <p:cNvSpPr>
            <a:spLocks noGrp="1"/>
          </p:cNvSpPr>
          <p:nvPr>
            <p:ph type="title"/>
          </p:nvPr>
        </p:nvSpPr>
        <p:spPr>
          <a:xfrm>
            <a:off x="550863" y="549275"/>
            <a:ext cx="5437185" cy="1997855"/>
          </a:xfrm>
        </p:spPr>
        <p:txBody>
          <a:bodyPr vert="horz" wrap="square" lIns="0" tIns="0" rIns="0" bIns="0" rtlCol="0" anchor="b" anchorCtr="0">
            <a:normAutofit/>
          </a:bodyPr>
          <a:lstStyle/>
          <a:p>
            <a:r>
              <a:rPr lang="en-US" sz="4800"/>
              <a:t>MySql</a:t>
            </a:r>
          </a:p>
        </p:txBody>
      </p:sp>
      <p:sp>
        <p:nvSpPr>
          <p:cNvPr id="4" name="Text Placeholder 3">
            <a:extLst>
              <a:ext uri="{FF2B5EF4-FFF2-40B4-BE49-F238E27FC236}">
                <a16:creationId xmlns:a16="http://schemas.microsoft.com/office/drawing/2014/main" id="{9394E372-9370-7A90-CC85-420E6663DC5F}"/>
              </a:ext>
            </a:extLst>
          </p:cNvPr>
          <p:cNvSpPr>
            <a:spLocks noGrp="1"/>
          </p:cNvSpPr>
          <p:nvPr>
            <p:ph type="body" sz="half" idx="2"/>
          </p:nvPr>
        </p:nvSpPr>
        <p:spPr>
          <a:xfrm>
            <a:off x="550863" y="2677306"/>
            <a:ext cx="5437187" cy="3415519"/>
          </a:xfrm>
        </p:spPr>
        <p:txBody>
          <a:bodyPr vert="horz" wrap="square" lIns="0" tIns="0" rIns="0" bIns="0" rtlCol="0" anchor="t">
            <a:normAutofit/>
          </a:bodyPr>
          <a:lstStyle/>
          <a:p>
            <a:pPr indent="-228600">
              <a:buFont typeface="Arial" panose="020B0604020202020204" pitchFamily="34" charset="0"/>
              <a:buChar char="•"/>
            </a:pPr>
            <a:r>
              <a:rPr lang="en-US" sz="2000"/>
              <a:t>MySQL е релационна база данни, която се използва широко в уеб разработката и други приложения. Тя е една от най-популярните и широко приети системи за управление на бази данни. MySQL е безплатна и с отворен код, което я прави достъпна за широк кръг от потребители и организации. MySQL осигурява ефективно съхранение и управление на големи количества структурирани данни</a:t>
            </a:r>
          </a:p>
        </p:txBody>
      </p:sp>
      <p:pic>
        <p:nvPicPr>
          <p:cNvPr id="5" name="Picture 5" descr="Icon&#10;&#10;Description automatically generated">
            <a:extLst>
              <a:ext uri="{FF2B5EF4-FFF2-40B4-BE49-F238E27FC236}">
                <a16:creationId xmlns:a16="http://schemas.microsoft.com/office/drawing/2014/main" id="{F1ED7BE1-93AF-6FB8-FBE4-6E46C9FA14A2}"/>
              </a:ext>
            </a:extLst>
          </p:cNvPr>
          <p:cNvPicPr>
            <a:picLocks noGrp="1" noChangeAspect="1"/>
          </p:cNvPicPr>
          <p:nvPr>
            <p:ph idx="1"/>
          </p:nvPr>
        </p:nvPicPr>
        <p:blipFill>
          <a:blip r:embed="rId2"/>
          <a:stretch>
            <a:fillRect/>
          </a:stretch>
        </p:blipFill>
        <p:spPr>
          <a:xfrm>
            <a:off x="7244231" y="549275"/>
            <a:ext cx="4074810" cy="5759450"/>
          </a:xfrm>
          <a:custGeom>
            <a:avLst/>
            <a:gdLst/>
            <a:ahLst/>
            <a:cxnLst/>
            <a:rect l="l" t="t" r="r" b="b"/>
            <a:pathLst>
              <a:path w="4713922" h="5759450">
                <a:moveTo>
                  <a:pt x="0" y="0"/>
                </a:moveTo>
                <a:lnTo>
                  <a:pt x="4713922" y="0"/>
                </a:lnTo>
                <a:lnTo>
                  <a:pt x="4713922" y="5759450"/>
                </a:lnTo>
                <a:lnTo>
                  <a:pt x="0" y="5759450"/>
                </a:lnTo>
                <a:close/>
              </a:path>
            </a:pathLst>
          </a:custGeom>
        </p:spPr>
      </p:pic>
    </p:spTree>
    <p:extLst>
      <p:ext uri="{BB962C8B-B14F-4D97-AF65-F5344CB8AC3E}">
        <p14:creationId xmlns:p14="http://schemas.microsoft.com/office/powerpoint/2010/main" val="781840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1" name="Freeform: Shape 26">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2" name="Oval 28">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Oval 30">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4" name="Group 32">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34" name="Freeform: Shape 33">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34">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Oval 35">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7" name="Oval 36">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56" name="Rectangle 38">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a:extLst>
              <a:ext uri="{FF2B5EF4-FFF2-40B4-BE49-F238E27FC236}">
                <a16:creationId xmlns:a16="http://schemas.microsoft.com/office/drawing/2014/main" id="{4F424E48-88AE-BE7E-5E9E-AD1FB9E02F46}"/>
              </a:ext>
            </a:extLst>
          </p:cNvPr>
          <p:cNvPicPr>
            <a:picLocks noGrp="1" noChangeAspect="1"/>
          </p:cNvPicPr>
          <p:nvPr>
            <p:ph idx="1"/>
          </p:nvPr>
        </p:nvPicPr>
        <p:blipFill rotWithShape="1">
          <a:blip r:embed="rId2"/>
          <a:srcRect t="29280" b="49204"/>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57" name="Rectangle 40">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7859713"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84874F-C07D-7EDD-74D7-6CCCC17592C8}"/>
              </a:ext>
            </a:extLst>
          </p:cNvPr>
          <p:cNvSpPr>
            <a:spLocks noGrp="1"/>
          </p:cNvSpPr>
          <p:nvPr>
            <p:ph type="title"/>
          </p:nvPr>
        </p:nvSpPr>
        <p:spPr>
          <a:xfrm>
            <a:off x="411343" y="678063"/>
            <a:ext cx="4241664" cy="1792471"/>
          </a:xfrm>
        </p:spPr>
        <p:txBody>
          <a:bodyPr vert="horz" wrap="square" lIns="0" tIns="0" rIns="0" bIns="0" rtlCol="0" anchor="b" anchorCtr="0">
            <a:noAutofit/>
          </a:bodyPr>
          <a:lstStyle/>
          <a:p>
            <a:r>
              <a:rPr lang="en-US" sz="3600" dirty="0"/>
              <a:t>HOMEPAGE- </a:t>
            </a:r>
            <a:r>
              <a:rPr lang="en-US" sz="3600" err="1"/>
              <a:t>основна</a:t>
            </a:r>
            <a:r>
              <a:rPr lang="en-US" sz="3600" dirty="0"/>
              <a:t> </a:t>
            </a:r>
            <a:r>
              <a:rPr lang="en-US" sz="3600" err="1"/>
              <a:t>информация</a:t>
            </a:r>
            <a:endParaRPr lang="en-US" sz="3600"/>
          </a:p>
        </p:txBody>
      </p:sp>
      <p:sp>
        <p:nvSpPr>
          <p:cNvPr id="58" name="Rectangle 42">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137F5D2F-6E28-AEF8-07B6-04DBF5CDD383}"/>
              </a:ext>
            </a:extLst>
          </p:cNvPr>
          <p:cNvSpPr>
            <a:spLocks noGrp="1"/>
          </p:cNvSpPr>
          <p:nvPr>
            <p:ph type="body" sz="half" idx="2"/>
          </p:nvPr>
        </p:nvSpPr>
        <p:spPr>
          <a:xfrm>
            <a:off x="550863" y="2656936"/>
            <a:ext cx="4864143" cy="3435889"/>
          </a:xfrm>
        </p:spPr>
        <p:txBody>
          <a:bodyPr vert="horz" wrap="square" lIns="0" tIns="0" rIns="0" bIns="0" rtlCol="0" anchor="t">
            <a:noAutofit/>
          </a:bodyPr>
          <a:lstStyle/>
          <a:p>
            <a:pPr indent="-228600">
              <a:buFont typeface="Arial" panose="020B0604020202020204" pitchFamily="34" charset="0"/>
              <a:buChar char="•"/>
            </a:pPr>
            <a:r>
              <a:rPr lang="az-Cyrl-AZ" sz="1800" b="1">
                <a:solidFill>
                  <a:srgbClr val="DBDEE1"/>
                </a:solidFill>
                <a:latin typeface="gg sans"/>
                <a:ea typeface="gg sans"/>
                <a:cs typeface="gg sans"/>
              </a:rPr>
              <a:t>В &lt;</a:t>
            </a:r>
            <a:r>
              <a:rPr lang="en-US" sz="1800" b="1" dirty="0">
                <a:solidFill>
                  <a:srgbClr val="DBDEE1"/>
                </a:solidFill>
                <a:latin typeface="gg sans"/>
                <a:ea typeface="gg sans"/>
                <a:cs typeface="gg sans"/>
              </a:rPr>
              <a:t>header&gt; </a:t>
            </a:r>
            <a:r>
              <a:rPr lang="az-Cyrl-AZ" sz="1800" b="1">
                <a:solidFill>
                  <a:srgbClr val="DBDEE1"/>
                </a:solidFill>
                <a:latin typeface="gg sans"/>
                <a:ea typeface="gg sans"/>
                <a:cs typeface="gg sans"/>
              </a:rPr>
              <a:t>секцията има лого, навигационно меню и иконка за менюто. Секцията &lt;</a:t>
            </a:r>
            <a:r>
              <a:rPr lang="en-US" sz="1800" b="1" dirty="0">
                <a:solidFill>
                  <a:srgbClr val="DBDEE1"/>
                </a:solidFill>
                <a:latin typeface="gg sans"/>
                <a:ea typeface="gg sans"/>
                <a:cs typeface="gg sans"/>
              </a:rPr>
              <a:t>section class="hero"&gt; </a:t>
            </a:r>
            <a:r>
              <a:rPr lang="az-Cyrl-AZ" sz="1800" b="1">
                <a:solidFill>
                  <a:srgbClr val="DBDEE1"/>
                </a:solidFill>
                <a:latin typeface="gg sans"/>
                <a:ea typeface="gg sans"/>
                <a:cs typeface="gg sans"/>
              </a:rPr>
              <a:t>съдържа заглавие и текст с бутон за покупка. Секцията &lt;</a:t>
            </a:r>
            <a:r>
              <a:rPr lang="en-US" sz="1800" b="1" dirty="0">
                <a:solidFill>
                  <a:srgbClr val="DBDEE1"/>
                </a:solidFill>
                <a:latin typeface="gg sans"/>
                <a:ea typeface="gg sans"/>
                <a:cs typeface="gg sans"/>
              </a:rPr>
              <a:t>section class="featured-products"&gt; </a:t>
            </a:r>
            <a:r>
              <a:rPr lang="az-Cyrl-AZ" sz="1800" b="1">
                <a:solidFill>
                  <a:srgbClr val="DBDEE1"/>
                </a:solidFill>
                <a:latin typeface="gg sans"/>
                <a:ea typeface="gg sans"/>
                <a:cs typeface="gg sans"/>
              </a:rPr>
              <a:t>съдържа специални продукти с картинки и описания. Секцията &lt;</a:t>
            </a:r>
            <a:r>
              <a:rPr lang="en-US" sz="1800" b="1" dirty="0">
                <a:solidFill>
                  <a:srgbClr val="DBDEE1"/>
                </a:solidFill>
                <a:latin typeface="gg sans"/>
                <a:ea typeface="gg sans"/>
                <a:cs typeface="gg sans"/>
              </a:rPr>
              <a:t>section class="for-painter"&gt; </a:t>
            </a:r>
            <a:r>
              <a:rPr lang="az-Cyrl-AZ" sz="1800" b="1">
                <a:solidFill>
                  <a:srgbClr val="DBDEE1"/>
                </a:solidFill>
                <a:latin typeface="gg sans"/>
                <a:ea typeface="gg sans"/>
                <a:cs typeface="gg sans"/>
              </a:rPr>
              <a:t>съдържа информация за художника. Секцията &lt;</a:t>
            </a:r>
            <a:r>
              <a:rPr lang="en-US" sz="1800" b="1" dirty="0">
                <a:solidFill>
                  <a:srgbClr val="DBDEE1"/>
                </a:solidFill>
                <a:latin typeface="gg sans"/>
                <a:ea typeface="gg sans"/>
                <a:cs typeface="gg sans"/>
              </a:rPr>
              <a:t>section class="custom-paintings"&gt; </a:t>
            </a:r>
            <a:r>
              <a:rPr lang="az-Cyrl-AZ" sz="1800" b="1">
                <a:solidFill>
                  <a:srgbClr val="DBDEE1"/>
                </a:solidFill>
                <a:latin typeface="gg sans"/>
                <a:ea typeface="gg sans"/>
                <a:cs typeface="gg sans"/>
              </a:rPr>
              <a:t>съдържа информация за поръчка на картини. Секцията &lt;</a:t>
            </a:r>
            <a:r>
              <a:rPr lang="en-US" sz="1800" b="1" dirty="0">
                <a:solidFill>
                  <a:srgbClr val="DBDEE1"/>
                </a:solidFill>
                <a:latin typeface="gg sans"/>
                <a:ea typeface="gg sans"/>
                <a:cs typeface="gg sans"/>
              </a:rPr>
              <a:t>section class="</a:t>
            </a:r>
            <a:r>
              <a:rPr lang="en-US" sz="1800" b="1" dirty="0" err="1">
                <a:solidFill>
                  <a:srgbClr val="DBDEE1"/>
                </a:solidFill>
                <a:latin typeface="gg sans"/>
                <a:ea typeface="gg sans"/>
                <a:cs typeface="gg sans"/>
              </a:rPr>
              <a:t>testemonials</a:t>
            </a:r>
            <a:r>
              <a:rPr lang="en-US" sz="1800" b="1" dirty="0">
                <a:solidFill>
                  <a:srgbClr val="DBDEE1"/>
                </a:solidFill>
                <a:latin typeface="gg sans"/>
                <a:ea typeface="gg sans"/>
                <a:cs typeface="gg sans"/>
              </a:rPr>
              <a:t>"&gt; </a:t>
            </a:r>
            <a:r>
              <a:rPr lang="az-Cyrl-AZ" sz="1800" b="1">
                <a:solidFill>
                  <a:srgbClr val="DBDEE1"/>
                </a:solidFill>
                <a:latin typeface="gg sans"/>
                <a:ea typeface="gg sans"/>
                <a:cs typeface="gg sans"/>
              </a:rPr>
              <a:t>съдържа препоръки от клиенти с имена и цитати.</a:t>
            </a:r>
            <a:endParaRPr lang="en-US" sz="1800" b="1">
              <a:solidFill>
                <a:srgbClr val="FFFFFF">
                  <a:alpha val="60000"/>
                </a:srgbClr>
              </a:solidFill>
              <a:ea typeface="Source Sans Pro"/>
            </a:endParaRPr>
          </a:p>
        </p:txBody>
      </p:sp>
    </p:spTree>
    <p:extLst>
      <p:ext uri="{BB962C8B-B14F-4D97-AF65-F5344CB8AC3E}">
        <p14:creationId xmlns:p14="http://schemas.microsoft.com/office/powerpoint/2010/main" val="4138612901"/>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Sitka Heading"/>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Widescreen</PresentationFormat>
  <Paragraphs>0</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3DFloatVTI</vt:lpstr>
      <vt:lpstr>Курсов проект</vt:lpstr>
      <vt:lpstr>Архитектури</vt:lpstr>
      <vt:lpstr>HTML</vt:lpstr>
      <vt:lpstr>CSS</vt:lpstr>
      <vt:lpstr>JavaScript</vt:lpstr>
      <vt:lpstr>PHP</vt:lpstr>
      <vt:lpstr>EmailJS </vt:lpstr>
      <vt:lpstr>MySql</vt:lpstr>
      <vt:lpstr>HOMEPAGE- основна информация</vt:lpstr>
      <vt:lpstr>Email-Contact Form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на PowerPoint</dc:title>
  <dc:creator/>
  <cp:lastModifiedBy/>
  <cp:revision>200</cp:revision>
  <dcterms:created xsi:type="dcterms:W3CDTF">2023-06-07T10:56:32Z</dcterms:created>
  <dcterms:modified xsi:type="dcterms:W3CDTF">2023-06-13T09:23:02Z</dcterms:modified>
</cp:coreProperties>
</file>

<file path=docProps/thumbnail.jpeg>
</file>